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6" r:id="rId8"/>
    <p:sldId id="262" r:id="rId9"/>
    <p:sldId id="265" r:id="rId10"/>
    <p:sldId id="267" r:id="rId11"/>
    <p:sldId id="263" r:id="rId12"/>
    <p:sldId id="264" r:id="rId13"/>
    <p:sldId id="268" r:id="rId14"/>
    <p:sldId id="269" r:id="rId15"/>
    <p:sldId id="270" r:id="rId16"/>
    <p:sldId id="271" r:id="rId17"/>
    <p:sldId id="275" r:id="rId18"/>
    <p:sldId id="276" r:id="rId19"/>
    <p:sldId id="277" r:id="rId20"/>
    <p:sldId id="278" r:id="rId21"/>
    <p:sldId id="279" r:id="rId22"/>
    <p:sldId id="272" r:id="rId23"/>
    <p:sldId id="280" r:id="rId24"/>
    <p:sldId id="273" r:id="rId25"/>
    <p:sldId id="281" r:id="rId26"/>
    <p:sldId id="282" r:id="rId2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2121"/>
    <a:srgbClr val="AA23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mmuz Bağış" userId="c026634f-e129-49a5-8f47-915a0040d497" providerId="ADAL" clId="{F10364D6-3C12-45EA-BF95-85C776C7178B}"/>
    <pc:docChg chg="undo custSel modSld">
      <pc:chgData name="Temmuz Bağış" userId="c026634f-e129-49a5-8f47-915a0040d497" providerId="ADAL" clId="{F10364D6-3C12-45EA-BF95-85C776C7178B}" dt="2025-10-03T12:32:44.121" v="3" actId="1076"/>
      <pc:docMkLst>
        <pc:docMk/>
      </pc:docMkLst>
      <pc:sldChg chg="addSp delSp modSp mod">
        <pc:chgData name="Temmuz Bağış" userId="c026634f-e129-49a5-8f47-915a0040d497" providerId="ADAL" clId="{F10364D6-3C12-45EA-BF95-85C776C7178B}" dt="2025-10-03T12:32:44.121" v="3" actId="1076"/>
        <pc:sldMkLst>
          <pc:docMk/>
          <pc:sldMk cId="3427724812" sldId="257"/>
        </pc:sldMkLst>
        <pc:picChg chg="add del mod">
          <ac:chgData name="Temmuz Bağış" userId="c026634f-e129-49a5-8f47-915a0040d497" providerId="ADAL" clId="{F10364D6-3C12-45EA-BF95-85C776C7178B}" dt="2025-10-03T12:32:44.121" v="3" actId="1076"/>
          <ac:picMkLst>
            <pc:docMk/>
            <pc:sldMk cId="3427724812" sldId="257"/>
            <ac:picMk id="5" creationId="{499E5F0C-108E-FC33-BE43-2FC0DC0B525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94C0F1-759C-FA72-D488-33AD1D0AB188}"/>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D925F66B-BF9A-F427-87E2-40762B279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708C4753-F476-15CF-BC0C-6629300BDDCC}"/>
              </a:ext>
            </a:extLst>
          </p:cNvPr>
          <p:cNvSpPr>
            <a:spLocks noGrp="1"/>
          </p:cNvSpPr>
          <p:nvPr>
            <p:ph type="dt" sz="half" idx="10"/>
          </p:nvPr>
        </p:nvSpPr>
        <p:spPr/>
        <p:txBody>
          <a:bodyPr/>
          <a:lstStyle/>
          <a:p>
            <a:fld id="{BDE5A4CC-D0F2-464C-B87B-9B80923C1AE4}" type="datetimeFigureOut">
              <a:rPr lang="tr-TR" smtClean="0"/>
              <a:t>3.11.2025</a:t>
            </a:fld>
            <a:endParaRPr lang="tr-TR"/>
          </a:p>
        </p:txBody>
      </p:sp>
      <p:sp>
        <p:nvSpPr>
          <p:cNvPr id="5" name="Alt Bilgi Yer Tutucusu 4">
            <a:extLst>
              <a:ext uri="{FF2B5EF4-FFF2-40B4-BE49-F238E27FC236}">
                <a16:creationId xmlns:a16="http://schemas.microsoft.com/office/drawing/2014/main" id="{6A80AA7D-F008-02C2-5ED6-5812D453CF9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5A9695E-CA0F-7229-8434-4DB00234702F}"/>
              </a:ext>
            </a:extLst>
          </p:cNvPr>
          <p:cNvSpPr>
            <a:spLocks noGrp="1"/>
          </p:cNvSpPr>
          <p:nvPr>
            <p:ph type="sldNum" sz="quarter" idx="12"/>
          </p:nvPr>
        </p:nvSpPr>
        <p:spPr/>
        <p:txBody>
          <a:bodyPr/>
          <a:lstStyle/>
          <a:p>
            <a:fld id="{065C9801-3616-4CA4-9AD7-8B1F4C806CC7}" type="slidenum">
              <a:rPr lang="tr-TR" smtClean="0"/>
              <a:t>‹#›</a:t>
            </a:fld>
            <a:endParaRPr lang="tr-TR"/>
          </a:p>
        </p:txBody>
      </p:sp>
    </p:spTree>
    <p:extLst>
      <p:ext uri="{BB962C8B-B14F-4D97-AF65-F5344CB8AC3E}">
        <p14:creationId xmlns:p14="http://schemas.microsoft.com/office/powerpoint/2010/main" val="830420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30F077-79ED-0BF8-6A23-7125112B04D3}"/>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1835D3E1-6FEE-FEF9-327C-1BF03AB2270E}"/>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8A1468E-A3E1-67E5-3B91-F5FA867A7C54}"/>
              </a:ext>
            </a:extLst>
          </p:cNvPr>
          <p:cNvSpPr>
            <a:spLocks noGrp="1"/>
          </p:cNvSpPr>
          <p:nvPr>
            <p:ph type="dt" sz="half" idx="10"/>
          </p:nvPr>
        </p:nvSpPr>
        <p:spPr/>
        <p:txBody>
          <a:bodyPr/>
          <a:lstStyle/>
          <a:p>
            <a:fld id="{BDE5A4CC-D0F2-464C-B87B-9B80923C1AE4}" type="datetimeFigureOut">
              <a:rPr lang="tr-TR" smtClean="0"/>
              <a:t>3.11.2025</a:t>
            </a:fld>
            <a:endParaRPr lang="tr-TR"/>
          </a:p>
        </p:txBody>
      </p:sp>
      <p:sp>
        <p:nvSpPr>
          <p:cNvPr id="5" name="Alt Bilgi Yer Tutucusu 4">
            <a:extLst>
              <a:ext uri="{FF2B5EF4-FFF2-40B4-BE49-F238E27FC236}">
                <a16:creationId xmlns:a16="http://schemas.microsoft.com/office/drawing/2014/main" id="{EE02FB0A-8373-B65A-96C0-C41AD1496E6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E43BEFE-61E5-6E12-DC27-DDF6BCCB3A4B}"/>
              </a:ext>
            </a:extLst>
          </p:cNvPr>
          <p:cNvSpPr>
            <a:spLocks noGrp="1"/>
          </p:cNvSpPr>
          <p:nvPr>
            <p:ph type="sldNum" sz="quarter" idx="12"/>
          </p:nvPr>
        </p:nvSpPr>
        <p:spPr/>
        <p:txBody>
          <a:bodyPr/>
          <a:lstStyle/>
          <a:p>
            <a:fld id="{065C9801-3616-4CA4-9AD7-8B1F4C806CC7}" type="slidenum">
              <a:rPr lang="tr-TR" smtClean="0"/>
              <a:t>‹#›</a:t>
            </a:fld>
            <a:endParaRPr lang="tr-TR"/>
          </a:p>
        </p:txBody>
      </p:sp>
    </p:spTree>
    <p:extLst>
      <p:ext uri="{BB962C8B-B14F-4D97-AF65-F5344CB8AC3E}">
        <p14:creationId xmlns:p14="http://schemas.microsoft.com/office/powerpoint/2010/main" val="370304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84F541DD-5B8B-F627-02D2-295FF9EB348D}"/>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98B44D3-8DD9-291B-5885-2D5A207F7339}"/>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BB71DEC-6E96-EA33-28E9-EE9C94F292EF}"/>
              </a:ext>
            </a:extLst>
          </p:cNvPr>
          <p:cNvSpPr>
            <a:spLocks noGrp="1"/>
          </p:cNvSpPr>
          <p:nvPr>
            <p:ph type="dt" sz="half" idx="10"/>
          </p:nvPr>
        </p:nvSpPr>
        <p:spPr/>
        <p:txBody>
          <a:bodyPr/>
          <a:lstStyle/>
          <a:p>
            <a:fld id="{BDE5A4CC-D0F2-464C-B87B-9B80923C1AE4}" type="datetimeFigureOut">
              <a:rPr lang="tr-TR" smtClean="0"/>
              <a:t>3.11.2025</a:t>
            </a:fld>
            <a:endParaRPr lang="tr-TR"/>
          </a:p>
        </p:txBody>
      </p:sp>
      <p:sp>
        <p:nvSpPr>
          <p:cNvPr id="5" name="Alt Bilgi Yer Tutucusu 4">
            <a:extLst>
              <a:ext uri="{FF2B5EF4-FFF2-40B4-BE49-F238E27FC236}">
                <a16:creationId xmlns:a16="http://schemas.microsoft.com/office/drawing/2014/main" id="{2778A4C5-75D1-9762-E522-C8E2B80A85A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8E37FDF-D8F3-CE43-5372-5CC328B0A23C}"/>
              </a:ext>
            </a:extLst>
          </p:cNvPr>
          <p:cNvSpPr>
            <a:spLocks noGrp="1"/>
          </p:cNvSpPr>
          <p:nvPr>
            <p:ph type="sldNum" sz="quarter" idx="12"/>
          </p:nvPr>
        </p:nvSpPr>
        <p:spPr/>
        <p:txBody>
          <a:bodyPr/>
          <a:lstStyle/>
          <a:p>
            <a:fld id="{065C9801-3616-4CA4-9AD7-8B1F4C806CC7}" type="slidenum">
              <a:rPr lang="tr-TR" smtClean="0"/>
              <a:t>‹#›</a:t>
            </a:fld>
            <a:endParaRPr lang="tr-TR"/>
          </a:p>
        </p:txBody>
      </p:sp>
    </p:spTree>
    <p:extLst>
      <p:ext uri="{BB962C8B-B14F-4D97-AF65-F5344CB8AC3E}">
        <p14:creationId xmlns:p14="http://schemas.microsoft.com/office/powerpoint/2010/main" val="2135071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A827FD-7D24-D2CA-A8C5-8A56D5753A7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82F2201-AA68-35E6-4FBD-1C16D05A6E59}"/>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89B6302-F91C-9DE6-8D13-77CD1E8984A6}"/>
              </a:ext>
            </a:extLst>
          </p:cNvPr>
          <p:cNvSpPr>
            <a:spLocks noGrp="1"/>
          </p:cNvSpPr>
          <p:nvPr>
            <p:ph type="dt" sz="half" idx="10"/>
          </p:nvPr>
        </p:nvSpPr>
        <p:spPr/>
        <p:txBody>
          <a:bodyPr/>
          <a:lstStyle/>
          <a:p>
            <a:fld id="{BDE5A4CC-D0F2-464C-B87B-9B80923C1AE4}" type="datetimeFigureOut">
              <a:rPr lang="tr-TR" smtClean="0"/>
              <a:t>3.11.2025</a:t>
            </a:fld>
            <a:endParaRPr lang="tr-TR"/>
          </a:p>
        </p:txBody>
      </p:sp>
      <p:sp>
        <p:nvSpPr>
          <p:cNvPr id="5" name="Alt Bilgi Yer Tutucusu 4">
            <a:extLst>
              <a:ext uri="{FF2B5EF4-FFF2-40B4-BE49-F238E27FC236}">
                <a16:creationId xmlns:a16="http://schemas.microsoft.com/office/drawing/2014/main" id="{15B510A4-200E-248B-E7CA-1BE46596451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2C25027-942F-315D-2D44-FC0179330F42}"/>
              </a:ext>
            </a:extLst>
          </p:cNvPr>
          <p:cNvSpPr>
            <a:spLocks noGrp="1"/>
          </p:cNvSpPr>
          <p:nvPr>
            <p:ph type="sldNum" sz="quarter" idx="12"/>
          </p:nvPr>
        </p:nvSpPr>
        <p:spPr/>
        <p:txBody>
          <a:bodyPr/>
          <a:lstStyle/>
          <a:p>
            <a:fld id="{065C9801-3616-4CA4-9AD7-8B1F4C806CC7}" type="slidenum">
              <a:rPr lang="tr-TR" smtClean="0"/>
              <a:t>‹#›</a:t>
            </a:fld>
            <a:endParaRPr lang="tr-TR"/>
          </a:p>
        </p:txBody>
      </p:sp>
    </p:spTree>
    <p:extLst>
      <p:ext uri="{BB962C8B-B14F-4D97-AF65-F5344CB8AC3E}">
        <p14:creationId xmlns:p14="http://schemas.microsoft.com/office/powerpoint/2010/main" val="2458976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F5EA1A-417B-8ABC-F0F1-BEBA5E623A66}"/>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85FAEFF0-D98D-586B-BE92-048FAEA6D0A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56705113-E8A0-D484-64C9-D9C157AFC8CD}"/>
              </a:ext>
            </a:extLst>
          </p:cNvPr>
          <p:cNvSpPr>
            <a:spLocks noGrp="1"/>
          </p:cNvSpPr>
          <p:nvPr>
            <p:ph type="dt" sz="half" idx="10"/>
          </p:nvPr>
        </p:nvSpPr>
        <p:spPr/>
        <p:txBody>
          <a:bodyPr/>
          <a:lstStyle/>
          <a:p>
            <a:fld id="{BDE5A4CC-D0F2-464C-B87B-9B80923C1AE4}" type="datetimeFigureOut">
              <a:rPr lang="tr-TR" smtClean="0"/>
              <a:t>3.11.2025</a:t>
            </a:fld>
            <a:endParaRPr lang="tr-TR"/>
          </a:p>
        </p:txBody>
      </p:sp>
      <p:sp>
        <p:nvSpPr>
          <p:cNvPr id="5" name="Alt Bilgi Yer Tutucusu 4">
            <a:extLst>
              <a:ext uri="{FF2B5EF4-FFF2-40B4-BE49-F238E27FC236}">
                <a16:creationId xmlns:a16="http://schemas.microsoft.com/office/drawing/2014/main" id="{F1D5E4AF-13E3-A732-7EA5-1AEAEBE9C73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6F16332-09D7-DFDB-0DA0-7934247F002E}"/>
              </a:ext>
            </a:extLst>
          </p:cNvPr>
          <p:cNvSpPr>
            <a:spLocks noGrp="1"/>
          </p:cNvSpPr>
          <p:nvPr>
            <p:ph type="sldNum" sz="quarter" idx="12"/>
          </p:nvPr>
        </p:nvSpPr>
        <p:spPr/>
        <p:txBody>
          <a:bodyPr/>
          <a:lstStyle/>
          <a:p>
            <a:fld id="{065C9801-3616-4CA4-9AD7-8B1F4C806CC7}" type="slidenum">
              <a:rPr lang="tr-TR" smtClean="0"/>
              <a:t>‹#›</a:t>
            </a:fld>
            <a:endParaRPr lang="tr-TR"/>
          </a:p>
        </p:txBody>
      </p:sp>
    </p:spTree>
    <p:extLst>
      <p:ext uri="{BB962C8B-B14F-4D97-AF65-F5344CB8AC3E}">
        <p14:creationId xmlns:p14="http://schemas.microsoft.com/office/powerpoint/2010/main" val="127615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63B2FF-1BDA-CF0E-FC4B-227D3D6FE2B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E2CD06D-A100-6C99-1A1C-3C0E240BC20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5D5FCF25-4123-AAEB-01B5-BA3F93531E3C}"/>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113AFDC0-DEA5-A0B4-5A48-041F8C1419E0}"/>
              </a:ext>
            </a:extLst>
          </p:cNvPr>
          <p:cNvSpPr>
            <a:spLocks noGrp="1"/>
          </p:cNvSpPr>
          <p:nvPr>
            <p:ph type="dt" sz="half" idx="10"/>
          </p:nvPr>
        </p:nvSpPr>
        <p:spPr/>
        <p:txBody>
          <a:bodyPr/>
          <a:lstStyle/>
          <a:p>
            <a:fld id="{BDE5A4CC-D0F2-464C-B87B-9B80923C1AE4}" type="datetimeFigureOut">
              <a:rPr lang="tr-TR" smtClean="0"/>
              <a:t>3.11.2025</a:t>
            </a:fld>
            <a:endParaRPr lang="tr-TR"/>
          </a:p>
        </p:txBody>
      </p:sp>
      <p:sp>
        <p:nvSpPr>
          <p:cNvPr id="6" name="Alt Bilgi Yer Tutucusu 5">
            <a:extLst>
              <a:ext uri="{FF2B5EF4-FFF2-40B4-BE49-F238E27FC236}">
                <a16:creationId xmlns:a16="http://schemas.microsoft.com/office/drawing/2014/main" id="{73C94073-5022-232E-69C0-35DC920D4BB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242D59A-732D-5314-F7F3-0D32C767ACD9}"/>
              </a:ext>
            </a:extLst>
          </p:cNvPr>
          <p:cNvSpPr>
            <a:spLocks noGrp="1"/>
          </p:cNvSpPr>
          <p:nvPr>
            <p:ph type="sldNum" sz="quarter" idx="12"/>
          </p:nvPr>
        </p:nvSpPr>
        <p:spPr/>
        <p:txBody>
          <a:bodyPr/>
          <a:lstStyle/>
          <a:p>
            <a:fld id="{065C9801-3616-4CA4-9AD7-8B1F4C806CC7}" type="slidenum">
              <a:rPr lang="tr-TR" smtClean="0"/>
              <a:t>‹#›</a:t>
            </a:fld>
            <a:endParaRPr lang="tr-TR"/>
          </a:p>
        </p:txBody>
      </p:sp>
    </p:spTree>
    <p:extLst>
      <p:ext uri="{BB962C8B-B14F-4D97-AF65-F5344CB8AC3E}">
        <p14:creationId xmlns:p14="http://schemas.microsoft.com/office/powerpoint/2010/main" val="167380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BE43D0-3A4D-DCE3-98A5-2EDC408099D2}"/>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BA9C689-6A22-3959-B5C9-DFA7B781A3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9B868F57-112A-DE12-2621-9F8B04A655DE}"/>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6EB173EE-5CC7-D8CD-7513-3B38C27150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33078E0D-2504-91CB-39C0-385FF04E0D5C}"/>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53441D3-F250-4683-2AAE-B6C47639CBE0}"/>
              </a:ext>
            </a:extLst>
          </p:cNvPr>
          <p:cNvSpPr>
            <a:spLocks noGrp="1"/>
          </p:cNvSpPr>
          <p:nvPr>
            <p:ph type="dt" sz="half" idx="10"/>
          </p:nvPr>
        </p:nvSpPr>
        <p:spPr/>
        <p:txBody>
          <a:bodyPr/>
          <a:lstStyle/>
          <a:p>
            <a:fld id="{BDE5A4CC-D0F2-464C-B87B-9B80923C1AE4}" type="datetimeFigureOut">
              <a:rPr lang="tr-TR" smtClean="0"/>
              <a:t>3.11.2025</a:t>
            </a:fld>
            <a:endParaRPr lang="tr-TR"/>
          </a:p>
        </p:txBody>
      </p:sp>
      <p:sp>
        <p:nvSpPr>
          <p:cNvPr id="8" name="Alt Bilgi Yer Tutucusu 7">
            <a:extLst>
              <a:ext uri="{FF2B5EF4-FFF2-40B4-BE49-F238E27FC236}">
                <a16:creationId xmlns:a16="http://schemas.microsoft.com/office/drawing/2014/main" id="{6EEA02D2-E631-4CED-314E-795504F36BC7}"/>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1218ACE-C668-AC0A-864E-A8B737103012}"/>
              </a:ext>
            </a:extLst>
          </p:cNvPr>
          <p:cNvSpPr>
            <a:spLocks noGrp="1"/>
          </p:cNvSpPr>
          <p:nvPr>
            <p:ph type="sldNum" sz="quarter" idx="12"/>
          </p:nvPr>
        </p:nvSpPr>
        <p:spPr/>
        <p:txBody>
          <a:bodyPr/>
          <a:lstStyle/>
          <a:p>
            <a:fld id="{065C9801-3616-4CA4-9AD7-8B1F4C806CC7}" type="slidenum">
              <a:rPr lang="tr-TR" smtClean="0"/>
              <a:t>‹#›</a:t>
            </a:fld>
            <a:endParaRPr lang="tr-TR"/>
          </a:p>
        </p:txBody>
      </p:sp>
    </p:spTree>
    <p:extLst>
      <p:ext uri="{BB962C8B-B14F-4D97-AF65-F5344CB8AC3E}">
        <p14:creationId xmlns:p14="http://schemas.microsoft.com/office/powerpoint/2010/main" val="3609980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D36851C-CCB3-C0DE-E070-67484308729C}"/>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F62BFD63-9B23-DD48-9661-09D84955CD30}"/>
              </a:ext>
            </a:extLst>
          </p:cNvPr>
          <p:cNvSpPr>
            <a:spLocks noGrp="1"/>
          </p:cNvSpPr>
          <p:nvPr>
            <p:ph type="dt" sz="half" idx="10"/>
          </p:nvPr>
        </p:nvSpPr>
        <p:spPr/>
        <p:txBody>
          <a:bodyPr/>
          <a:lstStyle/>
          <a:p>
            <a:fld id="{BDE5A4CC-D0F2-464C-B87B-9B80923C1AE4}" type="datetimeFigureOut">
              <a:rPr lang="tr-TR" smtClean="0"/>
              <a:t>3.11.2025</a:t>
            </a:fld>
            <a:endParaRPr lang="tr-TR"/>
          </a:p>
        </p:txBody>
      </p:sp>
      <p:sp>
        <p:nvSpPr>
          <p:cNvPr id="4" name="Alt Bilgi Yer Tutucusu 3">
            <a:extLst>
              <a:ext uri="{FF2B5EF4-FFF2-40B4-BE49-F238E27FC236}">
                <a16:creationId xmlns:a16="http://schemas.microsoft.com/office/drawing/2014/main" id="{35764273-CD38-967C-1095-0AD823E0C825}"/>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0B07E3ED-6A2A-C780-D032-28DA5013A67B}"/>
              </a:ext>
            </a:extLst>
          </p:cNvPr>
          <p:cNvSpPr>
            <a:spLocks noGrp="1"/>
          </p:cNvSpPr>
          <p:nvPr>
            <p:ph type="sldNum" sz="quarter" idx="12"/>
          </p:nvPr>
        </p:nvSpPr>
        <p:spPr/>
        <p:txBody>
          <a:bodyPr/>
          <a:lstStyle/>
          <a:p>
            <a:fld id="{065C9801-3616-4CA4-9AD7-8B1F4C806CC7}" type="slidenum">
              <a:rPr lang="tr-TR" smtClean="0"/>
              <a:t>‹#›</a:t>
            </a:fld>
            <a:endParaRPr lang="tr-TR"/>
          </a:p>
        </p:txBody>
      </p:sp>
    </p:spTree>
    <p:extLst>
      <p:ext uri="{BB962C8B-B14F-4D97-AF65-F5344CB8AC3E}">
        <p14:creationId xmlns:p14="http://schemas.microsoft.com/office/powerpoint/2010/main" val="303754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B762BEC6-420A-E6DC-7156-6F57EF04713F}"/>
              </a:ext>
            </a:extLst>
          </p:cNvPr>
          <p:cNvSpPr>
            <a:spLocks noGrp="1"/>
          </p:cNvSpPr>
          <p:nvPr>
            <p:ph type="dt" sz="half" idx="10"/>
          </p:nvPr>
        </p:nvSpPr>
        <p:spPr/>
        <p:txBody>
          <a:bodyPr/>
          <a:lstStyle/>
          <a:p>
            <a:fld id="{BDE5A4CC-D0F2-464C-B87B-9B80923C1AE4}" type="datetimeFigureOut">
              <a:rPr lang="tr-TR" smtClean="0"/>
              <a:t>3.11.2025</a:t>
            </a:fld>
            <a:endParaRPr lang="tr-TR"/>
          </a:p>
        </p:txBody>
      </p:sp>
      <p:sp>
        <p:nvSpPr>
          <p:cNvPr id="3" name="Alt Bilgi Yer Tutucusu 2">
            <a:extLst>
              <a:ext uri="{FF2B5EF4-FFF2-40B4-BE49-F238E27FC236}">
                <a16:creationId xmlns:a16="http://schemas.microsoft.com/office/drawing/2014/main" id="{4B2970ED-1B5E-60E4-8B62-F71A5E9D67BB}"/>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FD6F4FE0-800F-89DA-B054-E6B51B5AAB9C}"/>
              </a:ext>
            </a:extLst>
          </p:cNvPr>
          <p:cNvSpPr>
            <a:spLocks noGrp="1"/>
          </p:cNvSpPr>
          <p:nvPr>
            <p:ph type="sldNum" sz="quarter" idx="12"/>
          </p:nvPr>
        </p:nvSpPr>
        <p:spPr/>
        <p:txBody>
          <a:bodyPr/>
          <a:lstStyle/>
          <a:p>
            <a:fld id="{065C9801-3616-4CA4-9AD7-8B1F4C806CC7}" type="slidenum">
              <a:rPr lang="tr-TR" smtClean="0"/>
              <a:t>‹#›</a:t>
            </a:fld>
            <a:endParaRPr lang="tr-TR"/>
          </a:p>
        </p:txBody>
      </p:sp>
    </p:spTree>
    <p:extLst>
      <p:ext uri="{BB962C8B-B14F-4D97-AF65-F5344CB8AC3E}">
        <p14:creationId xmlns:p14="http://schemas.microsoft.com/office/powerpoint/2010/main" val="63700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A919BA-7473-9074-890D-FC00C7779E9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92B8DFE0-AEB5-70FD-1952-89A4F25DD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7E683236-F65C-3BAB-D681-DB33F840A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336F370-1909-F30D-7ADE-80C32B3FE0BD}"/>
              </a:ext>
            </a:extLst>
          </p:cNvPr>
          <p:cNvSpPr>
            <a:spLocks noGrp="1"/>
          </p:cNvSpPr>
          <p:nvPr>
            <p:ph type="dt" sz="half" idx="10"/>
          </p:nvPr>
        </p:nvSpPr>
        <p:spPr/>
        <p:txBody>
          <a:bodyPr/>
          <a:lstStyle/>
          <a:p>
            <a:fld id="{BDE5A4CC-D0F2-464C-B87B-9B80923C1AE4}" type="datetimeFigureOut">
              <a:rPr lang="tr-TR" smtClean="0"/>
              <a:t>3.11.2025</a:t>
            </a:fld>
            <a:endParaRPr lang="tr-TR"/>
          </a:p>
        </p:txBody>
      </p:sp>
      <p:sp>
        <p:nvSpPr>
          <p:cNvPr id="6" name="Alt Bilgi Yer Tutucusu 5">
            <a:extLst>
              <a:ext uri="{FF2B5EF4-FFF2-40B4-BE49-F238E27FC236}">
                <a16:creationId xmlns:a16="http://schemas.microsoft.com/office/drawing/2014/main" id="{4040195B-61AF-952B-BD02-A24571AB0CF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03D57F8-38A6-6E8F-16B9-1192ED86DBBE}"/>
              </a:ext>
            </a:extLst>
          </p:cNvPr>
          <p:cNvSpPr>
            <a:spLocks noGrp="1"/>
          </p:cNvSpPr>
          <p:nvPr>
            <p:ph type="sldNum" sz="quarter" idx="12"/>
          </p:nvPr>
        </p:nvSpPr>
        <p:spPr/>
        <p:txBody>
          <a:bodyPr/>
          <a:lstStyle/>
          <a:p>
            <a:fld id="{065C9801-3616-4CA4-9AD7-8B1F4C806CC7}" type="slidenum">
              <a:rPr lang="tr-TR" smtClean="0"/>
              <a:t>‹#›</a:t>
            </a:fld>
            <a:endParaRPr lang="tr-TR"/>
          </a:p>
        </p:txBody>
      </p:sp>
    </p:spTree>
    <p:extLst>
      <p:ext uri="{BB962C8B-B14F-4D97-AF65-F5344CB8AC3E}">
        <p14:creationId xmlns:p14="http://schemas.microsoft.com/office/powerpoint/2010/main" val="2486322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985817-010A-0081-1C46-333915DB29C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3237F82A-3B01-E2A6-2E3F-D1B62706A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1F8A2E6E-13B4-92A3-4F91-DDD24A225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F192D73-3A13-2BD3-FDAE-061B914418CD}"/>
              </a:ext>
            </a:extLst>
          </p:cNvPr>
          <p:cNvSpPr>
            <a:spLocks noGrp="1"/>
          </p:cNvSpPr>
          <p:nvPr>
            <p:ph type="dt" sz="half" idx="10"/>
          </p:nvPr>
        </p:nvSpPr>
        <p:spPr/>
        <p:txBody>
          <a:bodyPr/>
          <a:lstStyle/>
          <a:p>
            <a:fld id="{BDE5A4CC-D0F2-464C-B87B-9B80923C1AE4}" type="datetimeFigureOut">
              <a:rPr lang="tr-TR" smtClean="0"/>
              <a:t>3.11.2025</a:t>
            </a:fld>
            <a:endParaRPr lang="tr-TR"/>
          </a:p>
        </p:txBody>
      </p:sp>
      <p:sp>
        <p:nvSpPr>
          <p:cNvPr id="6" name="Alt Bilgi Yer Tutucusu 5">
            <a:extLst>
              <a:ext uri="{FF2B5EF4-FFF2-40B4-BE49-F238E27FC236}">
                <a16:creationId xmlns:a16="http://schemas.microsoft.com/office/drawing/2014/main" id="{35B4C3B4-026F-A287-5D6B-0C7D1C37B6F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80CD02F-E719-D9B4-F696-BF23CCDCA132}"/>
              </a:ext>
            </a:extLst>
          </p:cNvPr>
          <p:cNvSpPr>
            <a:spLocks noGrp="1"/>
          </p:cNvSpPr>
          <p:nvPr>
            <p:ph type="sldNum" sz="quarter" idx="12"/>
          </p:nvPr>
        </p:nvSpPr>
        <p:spPr/>
        <p:txBody>
          <a:bodyPr/>
          <a:lstStyle/>
          <a:p>
            <a:fld id="{065C9801-3616-4CA4-9AD7-8B1F4C806CC7}" type="slidenum">
              <a:rPr lang="tr-TR" smtClean="0"/>
              <a:t>‹#›</a:t>
            </a:fld>
            <a:endParaRPr lang="tr-TR"/>
          </a:p>
        </p:txBody>
      </p:sp>
    </p:spTree>
    <p:extLst>
      <p:ext uri="{BB962C8B-B14F-4D97-AF65-F5344CB8AC3E}">
        <p14:creationId xmlns:p14="http://schemas.microsoft.com/office/powerpoint/2010/main" val="556282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CB34511-D873-FB72-4B4C-D88B739CCB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F2DBC0A-285B-10B7-E995-A66811640C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78817F7-8671-8A36-253B-F619CE1445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DE5A4CC-D0F2-464C-B87B-9B80923C1AE4}" type="datetimeFigureOut">
              <a:rPr lang="tr-TR" smtClean="0"/>
              <a:t>3.11.2025</a:t>
            </a:fld>
            <a:endParaRPr lang="tr-TR"/>
          </a:p>
        </p:txBody>
      </p:sp>
      <p:sp>
        <p:nvSpPr>
          <p:cNvPr id="5" name="Alt Bilgi Yer Tutucusu 4">
            <a:extLst>
              <a:ext uri="{FF2B5EF4-FFF2-40B4-BE49-F238E27FC236}">
                <a16:creationId xmlns:a16="http://schemas.microsoft.com/office/drawing/2014/main" id="{2258666E-DB96-6071-392C-E2A9C97BCD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938BA086-37CB-D4B5-3F7B-8AC6A0620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5C9801-3616-4CA4-9AD7-8B1F4C806CC7}" type="slidenum">
              <a:rPr lang="tr-TR" smtClean="0"/>
              <a:t>‹#›</a:t>
            </a:fld>
            <a:endParaRPr lang="tr-TR"/>
          </a:p>
        </p:txBody>
      </p:sp>
    </p:spTree>
    <p:extLst>
      <p:ext uri="{BB962C8B-B14F-4D97-AF65-F5344CB8AC3E}">
        <p14:creationId xmlns:p14="http://schemas.microsoft.com/office/powerpoint/2010/main" val="2049382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3.gif"/><Relationship Id="rId5" Type="http://schemas.openxmlformats.org/officeDocument/2006/relationships/image" Target="../media/image42.gif"/><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3.emf"/><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1.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jpeg"/><Relationship Id="rId10" Type="http://schemas.openxmlformats.org/officeDocument/2006/relationships/image" Target="../media/image9.jpeg"/><Relationship Id="rId4" Type="http://schemas.openxmlformats.org/officeDocument/2006/relationships/image" Target="../media/image4.jpeg"/><Relationship Id="rId9" Type="http://schemas.openxmlformats.org/officeDocument/2006/relationships/image" Target="../media/image8.png"/><Relationship Id="rId1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99E5F0C-108E-FC33-BE43-2FC0DC0B52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Metin kutusu 5">
            <a:extLst>
              <a:ext uri="{FF2B5EF4-FFF2-40B4-BE49-F238E27FC236}">
                <a16:creationId xmlns:a16="http://schemas.microsoft.com/office/drawing/2014/main" id="{E88B27E7-741A-85A0-89A2-E77D2F922618}"/>
              </a:ext>
            </a:extLst>
          </p:cNvPr>
          <p:cNvSpPr txBox="1"/>
          <p:nvPr/>
        </p:nvSpPr>
        <p:spPr>
          <a:xfrm>
            <a:off x="628650" y="2179128"/>
            <a:ext cx="10934700" cy="1888017"/>
          </a:xfrm>
          <a:prstGeom prst="rect">
            <a:avLst/>
          </a:prstGeom>
          <a:noFill/>
        </p:spPr>
        <p:txBody>
          <a:bodyPr wrap="square" rtlCol="0">
            <a:spAutoFit/>
          </a:bodyPr>
          <a:lstStyle/>
          <a:p>
            <a:pPr algn="ctr">
              <a:lnSpc>
                <a:spcPct val="115000"/>
              </a:lnSpc>
              <a:spcAft>
                <a:spcPts val="1000"/>
              </a:spcAft>
              <a:buNone/>
            </a:pPr>
            <a:r>
              <a:rPr lang="tr-TR" sz="3200" b="1" dirty="0">
                <a:effectLst/>
                <a:latin typeface="+mj-lt"/>
                <a:ea typeface="Calibri" panose="020F0502020204030204" pitchFamily="34" charset="0"/>
                <a:cs typeface="Times New Roman" panose="02020603050405020304" pitchFamily="18" charset="0"/>
              </a:rPr>
              <a:t>Titreşim Sönümleyici Burçlarda Tasarım Parametrelerinin Optimizasyonuna Yönelik FEM ve Makine Öğrenmesi Tabanlı Metodoloji</a:t>
            </a:r>
            <a:r>
              <a:rPr lang="tr-TR" sz="4000" b="1" dirty="0">
                <a:effectLst/>
                <a:latin typeface="+mj-lt"/>
                <a:ea typeface="Calibri" panose="020F0502020204030204" pitchFamily="34" charset="0"/>
                <a:cs typeface="Times New Roman" panose="02020603050405020304" pitchFamily="18" charset="0"/>
              </a:rPr>
              <a:t> </a:t>
            </a:r>
            <a:endParaRPr lang="tr-TR" sz="2400" dirty="0">
              <a:effectLst/>
              <a:latin typeface="+mj-lt"/>
              <a:ea typeface="Calibri" panose="020F0502020204030204" pitchFamily="34" charset="0"/>
              <a:cs typeface="Times New Roman" panose="02020603050405020304" pitchFamily="18" charset="0"/>
            </a:endParaRPr>
          </a:p>
        </p:txBody>
      </p:sp>
      <p:sp>
        <p:nvSpPr>
          <p:cNvPr id="7" name="Metin kutusu 6">
            <a:extLst>
              <a:ext uri="{FF2B5EF4-FFF2-40B4-BE49-F238E27FC236}">
                <a16:creationId xmlns:a16="http://schemas.microsoft.com/office/drawing/2014/main" id="{1ACBE03B-F46A-2381-711B-0DB385CAE8FC}"/>
              </a:ext>
            </a:extLst>
          </p:cNvPr>
          <p:cNvSpPr txBox="1"/>
          <p:nvPr/>
        </p:nvSpPr>
        <p:spPr>
          <a:xfrm>
            <a:off x="628650" y="4109029"/>
            <a:ext cx="10934700" cy="770596"/>
          </a:xfrm>
          <a:prstGeom prst="rect">
            <a:avLst/>
          </a:prstGeom>
          <a:noFill/>
        </p:spPr>
        <p:txBody>
          <a:bodyPr wrap="square" rtlCol="0">
            <a:spAutoFit/>
          </a:bodyPr>
          <a:lstStyle/>
          <a:p>
            <a:pPr algn="ctr">
              <a:lnSpc>
                <a:spcPct val="115000"/>
              </a:lnSpc>
              <a:spcAft>
                <a:spcPts val="1000"/>
              </a:spcAft>
              <a:buNone/>
            </a:pPr>
            <a:r>
              <a:rPr lang="tr-TR" sz="2000" b="1" i="1" u="sng" dirty="0">
                <a:effectLst/>
                <a:ea typeface="Calibri" panose="020F0502020204030204" pitchFamily="34" charset="0"/>
                <a:cs typeface="Times New Roman" panose="02020603050405020304" pitchFamily="18" charset="0"/>
              </a:rPr>
              <a:t>M. Emre Darı</a:t>
            </a:r>
            <a:r>
              <a:rPr lang="tr-TR" sz="2000" i="1" dirty="0">
                <a:effectLst/>
                <a:ea typeface="Calibri" panose="020F0502020204030204" pitchFamily="34" charset="0"/>
                <a:cs typeface="Times New Roman" panose="02020603050405020304" pitchFamily="18" charset="0"/>
              </a:rPr>
              <a:t>, Semih Koçak</a:t>
            </a:r>
            <a:endParaRPr lang="tr-TR" sz="1800" dirty="0">
              <a:effectLst/>
              <a:ea typeface="Calibri" panose="020F0502020204030204" pitchFamily="34" charset="0"/>
              <a:cs typeface="Times New Roman" panose="02020603050405020304" pitchFamily="18" charset="0"/>
            </a:endParaRPr>
          </a:p>
          <a:p>
            <a:pPr algn="ctr" hangingPunct="0">
              <a:lnSpc>
                <a:spcPts val="1300"/>
              </a:lnSpc>
              <a:spcAft>
                <a:spcPts val="500"/>
              </a:spcAft>
              <a:buNone/>
            </a:pPr>
            <a:r>
              <a:rPr lang="en-US" sz="2000" i="1" dirty="0">
                <a:effectLst/>
                <a:ea typeface="Times New Roman" panose="02020603050405020304" pitchFamily="18" charset="0"/>
              </a:rPr>
              <a:t>Yamas Yaşar </a:t>
            </a:r>
            <a:r>
              <a:rPr lang="en-US" sz="2000" i="1" dirty="0" err="1">
                <a:effectLst/>
                <a:ea typeface="Times New Roman" panose="02020603050405020304" pitchFamily="18" charset="0"/>
              </a:rPr>
              <a:t>Makine</a:t>
            </a:r>
            <a:r>
              <a:rPr lang="en-US" sz="2000" i="1" dirty="0">
                <a:effectLst/>
                <a:ea typeface="Times New Roman" panose="02020603050405020304" pitchFamily="18" charset="0"/>
              </a:rPr>
              <a:t> </a:t>
            </a:r>
            <a:r>
              <a:rPr lang="en-US" sz="2000" i="1" dirty="0" err="1">
                <a:effectLst/>
                <a:ea typeface="Times New Roman" panose="02020603050405020304" pitchFamily="18" charset="0"/>
              </a:rPr>
              <a:t>Kalıp</a:t>
            </a:r>
            <a:r>
              <a:rPr lang="en-US" sz="2000" i="1" dirty="0">
                <a:effectLst/>
                <a:ea typeface="Times New Roman" panose="02020603050405020304" pitchFamily="18" charset="0"/>
              </a:rPr>
              <a:t> Oto </a:t>
            </a:r>
            <a:r>
              <a:rPr lang="en-US" sz="2000" i="1" dirty="0" err="1">
                <a:effectLst/>
                <a:ea typeface="Times New Roman" panose="02020603050405020304" pitchFamily="18" charset="0"/>
              </a:rPr>
              <a:t>Yedek</a:t>
            </a:r>
            <a:r>
              <a:rPr lang="en-US" sz="2000" i="1" dirty="0">
                <a:effectLst/>
                <a:ea typeface="Times New Roman" panose="02020603050405020304" pitchFamily="18" charset="0"/>
              </a:rPr>
              <a:t> </a:t>
            </a:r>
            <a:r>
              <a:rPr lang="en-US" sz="2000" i="1" dirty="0" err="1">
                <a:effectLst/>
                <a:ea typeface="Times New Roman" panose="02020603050405020304" pitchFamily="18" charset="0"/>
              </a:rPr>
              <a:t>Parça</a:t>
            </a:r>
            <a:r>
              <a:rPr lang="en-US" sz="2000" i="1" dirty="0">
                <a:effectLst/>
                <a:ea typeface="Times New Roman" panose="02020603050405020304" pitchFamily="18" charset="0"/>
              </a:rPr>
              <a:t> San. Tic. A.Ş., Bursa, Türkiye</a:t>
            </a:r>
            <a:endParaRPr lang="tr-TR" sz="2000" i="1" dirty="0">
              <a:effectLst/>
              <a:ea typeface="Times New Roman" panose="02020603050405020304" pitchFamily="18" charset="0"/>
            </a:endParaRPr>
          </a:p>
        </p:txBody>
      </p:sp>
      <p:sp>
        <p:nvSpPr>
          <p:cNvPr id="2" name="Metin kutusu 1">
            <a:extLst>
              <a:ext uri="{FF2B5EF4-FFF2-40B4-BE49-F238E27FC236}">
                <a16:creationId xmlns:a16="http://schemas.microsoft.com/office/drawing/2014/main" id="{E33C5645-3425-B14B-658F-5BE1CE5B42E8}"/>
              </a:ext>
            </a:extLst>
          </p:cNvPr>
          <p:cNvSpPr txBox="1"/>
          <p:nvPr/>
        </p:nvSpPr>
        <p:spPr>
          <a:xfrm>
            <a:off x="8465899" y="5146646"/>
            <a:ext cx="3726102" cy="861774"/>
          </a:xfrm>
          <a:prstGeom prst="rect">
            <a:avLst/>
          </a:prstGeom>
          <a:solidFill>
            <a:srgbClr val="C00000"/>
          </a:solidFill>
          <a:effectLst>
            <a:outerShdw blurRad="57150" dist="19050" dir="5400000" algn="ctr" rotWithShape="0">
              <a:srgbClr val="000000">
                <a:alpha val="63000"/>
              </a:srgbClr>
            </a:outerShdw>
            <a:softEdge rad="63500"/>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tr-TR" b="1" dirty="0" err="1">
                <a:solidFill>
                  <a:schemeClr val="bg1"/>
                </a:solidFill>
                <a:cs typeface="Roboto Black"/>
              </a:rPr>
              <a:t>M.Emre</a:t>
            </a:r>
            <a:r>
              <a:rPr lang="tr-TR" b="1" dirty="0">
                <a:solidFill>
                  <a:schemeClr val="bg1"/>
                </a:solidFill>
                <a:cs typeface="Roboto Black"/>
              </a:rPr>
              <a:t> DARI</a:t>
            </a:r>
            <a:endParaRPr lang="tr-TR" sz="1600" b="1" dirty="0">
              <a:solidFill>
                <a:schemeClr val="bg1"/>
              </a:solidFill>
              <a:cs typeface="Roboto Black"/>
            </a:endParaRPr>
          </a:p>
          <a:p>
            <a:pPr algn="ctr"/>
            <a:r>
              <a:rPr lang="tr-TR" sz="1600" b="1" dirty="0" err="1">
                <a:solidFill>
                  <a:schemeClr val="bg1"/>
                </a:solidFill>
                <a:cs typeface="Roboto Black"/>
              </a:rPr>
              <a:t>Ür-Ge</a:t>
            </a:r>
            <a:r>
              <a:rPr lang="tr-TR" sz="1600" b="1" dirty="0">
                <a:solidFill>
                  <a:schemeClr val="bg1"/>
                </a:solidFill>
                <a:cs typeface="Roboto Black"/>
              </a:rPr>
              <a:t> Yöneticisi / Otomotiv Müh.</a:t>
            </a:r>
          </a:p>
          <a:p>
            <a:pPr algn="ctr"/>
            <a:r>
              <a:rPr lang="tr-TR" sz="1600" b="1" dirty="0">
                <a:solidFill>
                  <a:schemeClr val="bg1"/>
                </a:solidFill>
                <a:cs typeface="Roboto Black"/>
              </a:rPr>
              <a:t>emre.dari@yamas.com.tr</a:t>
            </a:r>
            <a:endParaRPr lang="en-US" sz="1600" b="1" dirty="0">
              <a:solidFill>
                <a:schemeClr val="bg1"/>
              </a:solidFill>
              <a:cs typeface="Roboto Black"/>
            </a:endParaRPr>
          </a:p>
        </p:txBody>
      </p:sp>
    </p:spTree>
    <p:extLst>
      <p:ext uri="{BB962C8B-B14F-4D97-AF65-F5344CB8AC3E}">
        <p14:creationId xmlns:p14="http://schemas.microsoft.com/office/powerpoint/2010/main" val="2821608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0E86-A947-4998-E11A-F0D9FBE7BB73}"/>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77C4C21E-4B8C-D242-F27F-D980C824DF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C8DEC537-6DCD-22A7-0CC1-2401739F8885}"/>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TASARIM VARYASYONLARININ BELİRLENMESİ</a:t>
            </a:r>
            <a:endParaRPr lang="tr-TR" sz="2000" dirty="0"/>
          </a:p>
        </p:txBody>
      </p:sp>
      <p:graphicFrame>
        <p:nvGraphicFramePr>
          <p:cNvPr id="3" name="Nesne 2">
            <a:extLst>
              <a:ext uri="{FF2B5EF4-FFF2-40B4-BE49-F238E27FC236}">
                <a16:creationId xmlns:a16="http://schemas.microsoft.com/office/drawing/2014/main" id="{42BE1884-4365-06DB-337A-31D85F0EA592}"/>
              </a:ext>
            </a:extLst>
          </p:cNvPr>
          <p:cNvGraphicFramePr>
            <a:graphicFrameLocks noChangeAspect="1"/>
          </p:cNvGraphicFramePr>
          <p:nvPr>
            <p:extLst>
              <p:ext uri="{D42A27DB-BD31-4B8C-83A1-F6EECF244321}">
                <p14:modId xmlns:p14="http://schemas.microsoft.com/office/powerpoint/2010/main" val="3320513248"/>
              </p:ext>
            </p:extLst>
          </p:nvPr>
        </p:nvGraphicFramePr>
        <p:xfrm>
          <a:off x="623393" y="1612009"/>
          <a:ext cx="2615918" cy="4591687"/>
        </p:xfrm>
        <a:graphic>
          <a:graphicData uri="http://schemas.openxmlformats.org/presentationml/2006/ole">
            <mc:AlternateContent xmlns:mc="http://schemas.openxmlformats.org/markup-compatibility/2006">
              <mc:Choice xmlns:v="urn:schemas-microsoft-com:vml" Requires="v">
                <p:oleObj name="Worksheet" r:id="rId3" imgW="3153004" imgH="5533928" progId="Excel.Sheet.12">
                  <p:embed/>
                </p:oleObj>
              </mc:Choice>
              <mc:Fallback>
                <p:oleObj name="Worksheet" r:id="rId3" imgW="3153004" imgH="5533928" progId="Excel.Sheet.12">
                  <p:embed/>
                  <p:pic>
                    <p:nvPicPr>
                      <p:cNvPr id="7" name="Nesne 6">
                        <a:extLst>
                          <a:ext uri="{FF2B5EF4-FFF2-40B4-BE49-F238E27FC236}">
                            <a16:creationId xmlns:a16="http://schemas.microsoft.com/office/drawing/2014/main" id="{52F61C5D-9A5F-5F94-1EF3-8AC8CBA4A6F5}"/>
                          </a:ext>
                        </a:extLst>
                      </p:cNvPr>
                      <p:cNvPicPr/>
                      <p:nvPr/>
                    </p:nvPicPr>
                    <p:blipFill>
                      <a:blip r:embed="rId4"/>
                      <a:stretch>
                        <a:fillRect/>
                      </a:stretch>
                    </p:blipFill>
                    <p:spPr>
                      <a:xfrm>
                        <a:off x="623393" y="1612009"/>
                        <a:ext cx="2615918" cy="4591687"/>
                      </a:xfrm>
                      <a:prstGeom prst="rect">
                        <a:avLst/>
                      </a:prstGeom>
                    </p:spPr>
                  </p:pic>
                </p:oleObj>
              </mc:Fallback>
            </mc:AlternateContent>
          </a:graphicData>
        </a:graphic>
      </p:graphicFrame>
      <p:sp>
        <p:nvSpPr>
          <p:cNvPr id="4" name="Sağ Ayraç 3">
            <a:extLst>
              <a:ext uri="{FF2B5EF4-FFF2-40B4-BE49-F238E27FC236}">
                <a16:creationId xmlns:a16="http://schemas.microsoft.com/office/drawing/2014/main" id="{2D3E0878-2141-809D-F711-B4227C6418D6}"/>
              </a:ext>
            </a:extLst>
          </p:cNvPr>
          <p:cNvSpPr/>
          <p:nvPr/>
        </p:nvSpPr>
        <p:spPr>
          <a:xfrm>
            <a:off x="3242713" y="1936101"/>
            <a:ext cx="265025" cy="601112"/>
          </a:xfrm>
          <a:prstGeom prst="rightBrac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a:ln>
                <a:noFill/>
              </a:ln>
              <a:solidFill>
                <a:prstClr val="black"/>
              </a:solidFill>
              <a:effectLst/>
              <a:uLnTx/>
              <a:uFillTx/>
              <a:latin typeface="Calibri"/>
              <a:ea typeface="+mn-ea"/>
              <a:cs typeface="+mn-cs"/>
            </a:endParaRPr>
          </a:p>
        </p:txBody>
      </p:sp>
      <p:sp>
        <p:nvSpPr>
          <p:cNvPr id="5" name="Sağ Ayraç 4">
            <a:extLst>
              <a:ext uri="{FF2B5EF4-FFF2-40B4-BE49-F238E27FC236}">
                <a16:creationId xmlns:a16="http://schemas.microsoft.com/office/drawing/2014/main" id="{A5B676A7-08B4-25CC-E901-A8DF76FC4489}"/>
              </a:ext>
            </a:extLst>
          </p:cNvPr>
          <p:cNvSpPr/>
          <p:nvPr/>
        </p:nvSpPr>
        <p:spPr>
          <a:xfrm>
            <a:off x="3242713" y="2571351"/>
            <a:ext cx="265025" cy="601112"/>
          </a:xfrm>
          <a:prstGeom prst="rightBrac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ağ Ayraç 6">
            <a:extLst>
              <a:ext uri="{FF2B5EF4-FFF2-40B4-BE49-F238E27FC236}">
                <a16:creationId xmlns:a16="http://schemas.microsoft.com/office/drawing/2014/main" id="{AD469673-F386-89A0-7161-E49151906783}"/>
              </a:ext>
            </a:extLst>
          </p:cNvPr>
          <p:cNvSpPr/>
          <p:nvPr/>
        </p:nvSpPr>
        <p:spPr>
          <a:xfrm>
            <a:off x="3242713" y="4302580"/>
            <a:ext cx="265025" cy="601112"/>
          </a:xfrm>
          <a:prstGeom prst="rightBrac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a:ln>
                <a:noFill/>
              </a:ln>
              <a:solidFill>
                <a:prstClr val="black"/>
              </a:solidFill>
              <a:effectLst/>
              <a:uLnTx/>
              <a:uFillTx/>
              <a:latin typeface="Calibri"/>
              <a:ea typeface="+mn-ea"/>
              <a:cs typeface="+mn-cs"/>
            </a:endParaRPr>
          </a:p>
        </p:txBody>
      </p:sp>
      <p:sp>
        <p:nvSpPr>
          <p:cNvPr id="8" name="Sağ Ayraç 7">
            <a:extLst>
              <a:ext uri="{FF2B5EF4-FFF2-40B4-BE49-F238E27FC236}">
                <a16:creationId xmlns:a16="http://schemas.microsoft.com/office/drawing/2014/main" id="{0286895C-7AAA-E311-1C9C-8ABBDF0A26DA}"/>
              </a:ext>
            </a:extLst>
          </p:cNvPr>
          <p:cNvSpPr/>
          <p:nvPr/>
        </p:nvSpPr>
        <p:spPr>
          <a:xfrm>
            <a:off x="3242713" y="4955926"/>
            <a:ext cx="265025" cy="601112"/>
          </a:xfrm>
          <a:prstGeom prst="rightBrac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a:ln>
                <a:noFill/>
              </a:ln>
              <a:solidFill>
                <a:prstClr val="black"/>
              </a:solidFill>
              <a:effectLst/>
              <a:uLnTx/>
              <a:uFillTx/>
              <a:latin typeface="Calibri"/>
              <a:ea typeface="+mn-ea"/>
              <a:cs typeface="+mn-cs"/>
            </a:endParaRPr>
          </a:p>
        </p:txBody>
      </p:sp>
      <p:sp>
        <p:nvSpPr>
          <p:cNvPr id="24" name="Sağ Ayraç 23">
            <a:extLst>
              <a:ext uri="{FF2B5EF4-FFF2-40B4-BE49-F238E27FC236}">
                <a16:creationId xmlns:a16="http://schemas.microsoft.com/office/drawing/2014/main" id="{E25F693C-6458-05CD-60AB-DA41F2471E2D}"/>
              </a:ext>
            </a:extLst>
          </p:cNvPr>
          <p:cNvSpPr/>
          <p:nvPr/>
        </p:nvSpPr>
        <p:spPr>
          <a:xfrm>
            <a:off x="3239311" y="5587807"/>
            <a:ext cx="265025" cy="601112"/>
          </a:xfrm>
          <a:prstGeom prst="rightBrac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a:ln>
                <a:noFill/>
              </a:ln>
              <a:solidFill>
                <a:prstClr val="black"/>
              </a:solidFill>
              <a:effectLst/>
              <a:uLnTx/>
              <a:uFillTx/>
              <a:latin typeface="Calibri"/>
              <a:ea typeface="+mn-ea"/>
              <a:cs typeface="+mn-cs"/>
            </a:endParaRPr>
          </a:p>
        </p:txBody>
      </p:sp>
      <p:sp>
        <p:nvSpPr>
          <p:cNvPr id="25" name="Sağ Ayraç 24">
            <a:extLst>
              <a:ext uri="{FF2B5EF4-FFF2-40B4-BE49-F238E27FC236}">
                <a16:creationId xmlns:a16="http://schemas.microsoft.com/office/drawing/2014/main" id="{5A9E4B05-B06F-41E5-6260-FA1E76C80159}"/>
              </a:ext>
            </a:extLst>
          </p:cNvPr>
          <p:cNvSpPr/>
          <p:nvPr/>
        </p:nvSpPr>
        <p:spPr>
          <a:xfrm>
            <a:off x="3246549" y="3201875"/>
            <a:ext cx="265025" cy="1027664"/>
          </a:xfrm>
          <a:prstGeom prst="rightBrac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a:ln>
                <a:noFill/>
              </a:ln>
              <a:solidFill>
                <a:prstClr val="black"/>
              </a:solidFill>
              <a:effectLst/>
              <a:uLnTx/>
              <a:uFillTx/>
              <a:latin typeface="Calibri"/>
              <a:ea typeface="+mn-ea"/>
              <a:cs typeface="+mn-cs"/>
            </a:endParaRPr>
          </a:p>
        </p:txBody>
      </p:sp>
      <p:sp>
        <p:nvSpPr>
          <p:cNvPr id="26" name="Dikdörtgen 25">
            <a:extLst>
              <a:ext uri="{FF2B5EF4-FFF2-40B4-BE49-F238E27FC236}">
                <a16:creationId xmlns:a16="http://schemas.microsoft.com/office/drawing/2014/main" id="{CE420B52-E638-2F52-C8A8-C99B41FE18A0}"/>
              </a:ext>
            </a:extLst>
          </p:cNvPr>
          <p:cNvSpPr/>
          <p:nvPr/>
        </p:nvSpPr>
        <p:spPr bwMode="auto">
          <a:xfrm>
            <a:off x="1104900" y="1904754"/>
            <a:ext cx="619146" cy="655565"/>
          </a:xfrm>
          <a:prstGeom prst="rect">
            <a:avLst/>
          </a:prstGeom>
          <a:noFill/>
          <a:ln w="28575">
            <a:solidFill>
              <a:srgbClr val="00B050"/>
            </a:solidFill>
            <a:round/>
            <a:headEnd/>
            <a:tailEnd/>
          </a:ln>
        </p:spPr>
        <p:txBody>
          <a:bodyPr rtlCol="0" anchor="ctr"/>
          <a:lstStyle/>
          <a:p>
            <a:pPr algn="ctr"/>
            <a:endParaRPr lang="tr-TR" dirty="0">
              <a:solidFill>
                <a:prstClr val="black"/>
              </a:solidFill>
              <a:latin typeface="Calibri"/>
            </a:endParaRPr>
          </a:p>
        </p:txBody>
      </p:sp>
      <p:sp>
        <p:nvSpPr>
          <p:cNvPr id="27" name="Dikdörtgen 26">
            <a:extLst>
              <a:ext uri="{FF2B5EF4-FFF2-40B4-BE49-F238E27FC236}">
                <a16:creationId xmlns:a16="http://schemas.microsoft.com/office/drawing/2014/main" id="{E83CCBB1-0787-300A-D68C-98A47BF398C3}"/>
              </a:ext>
            </a:extLst>
          </p:cNvPr>
          <p:cNvSpPr/>
          <p:nvPr/>
        </p:nvSpPr>
        <p:spPr bwMode="auto">
          <a:xfrm>
            <a:off x="1723878" y="2566565"/>
            <a:ext cx="502689" cy="610684"/>
          </a:xfrm>
          <a:prstGeom prst="rect">
            <a:avLst/>
          </a:prstGeom>
          <a:noFill/>
          <a:ln w="28575">
            <a:solidFill>
              <a:srgbClr val="00B050"/>
            </a:solidFill>
            <a:round/>
            <a:headEnd/>
            <a:tailEnd/>
          </a:ln>
        </p:spPr>
        <p:txBody>
          <a:bodyPr rtlCol="0" anchor="ctr"/>
          <a:lstStyle/>
          <a:p>
            <a:pPr algn="ctr"/>
            <a:endParaRPr lang="tr-TR" dirty="0">
              <a:solidFill>
                <a:prstClr val="black"/>
              </a:solidFill>
              <a:latin typeface="Calibri"/>
            </a:endParaRPr>
          </a:p>
        </p:txBody>
      </p:sp>
      <p:sp>
        <p:nvSpPr>
          <p:cNvPr id="28" name="Dikdörtgen 27">
            <a:extLst>
              <a:ext uri="{FF2B5EF4-FFF2-40B4-BE49-F238E27FC236}">
                <a16:creationId xmlns:a16="http://schemas.microsoft.com/office/drawing/2014/main" id="{C6E99E71-1F68-0EE3-9564-9B4575E77B6C}"/>
              </a:ext>
            </a:extLst>
          </p:cNvPr>
          <p:cNvSpPr/>
          <p:nvPr/>
        </p:nvSpPr>
        <p:spPr bwMode="auto">
          <a:xfrm>
            <a:off x="2219724" y="3201875"/>
            <a:ext cx="502855" cy="1086188"/>
          </a:xfrm>
          <a:prstGeom prst="rect">
            <a:avLst/>
          </a:prstGeom>
          <a:noFill/>
          <a:ln w="28575">
            <a:solidFill>
              <a:srgbClr val="00B050"/>
            </a:solidFill>
            <a:round/>
            <a:headEnd/>
            <a:tailEnd/>
          </a:ln>
        </p:spPr>
        <p:txBody>
          <a:bodyPr rtlCol="0" anchor="ctr"/>
          <a:lstStyle/>
          <a:p>
            <a:pPr algn="ctr"/>
            <a:endParaRPr lang="tr-TR" dirty="0">
              <a:solidFill>
                <a:prstClr val="black"/>
              </a:solidFill>
              <a:latin typeface="Calibri"/>
            </a:endParaRPr>
          </a:p>
        </p:txBody>
      </p:sp>
      <p:sp>
        <p:nvSpPr>
          <p:cNvPr id="29" name="Dikdörtgen 28">
            <a:extLst>
              <a:ext uri="{FF2B5EF4-FFF2-40B4-BE49-F238E27FC236}">
                <a16:creationId xmlns:a16="http://schemas.microsoft.com/office/drawing/2014/main" id="{AE2871CF-6BD0-2886-A430-F4CDA0976676}"/>
              </a:ext>
            </a:extLst>
          </p:cNvPr>
          <p:cNvSpPr/>
          <p:nvPr/>
        </p:nvSpPr>
        <p:spPr bwMode="auto">
          <a:xfrm>
            <a:off x="2719404" y="4323894"/>
            <a:ext cx="502856" cy="614657"/>
          </a:xfrm>
          <a:prstGeom prst="rect">
            <a:avLst/>
          </a:prstGeom>
          <a:noFill/>
          <a:ln w="28575">
            <a:solidFill>
              <a:srgbClr val="00B050"/>
            </a:solidFill>
            <a:round/>
            <a:headEnd/>
            <a:tailEnd/>
          </a:ln>
        </p:spPr>
        <p:txBody>
          <a:bodyPr rtlCol="0" anchor="ctr"/>
          <a:lstStyle/>
          <a:p>
            <a:pPr algn="ctr"/>
            <a:endParaRPr lang="tr-TR" dirty="0">
              <a:solidFill>
                <a:prstClr val="black"/>
              </a:solidFill>
              <a:latin typeface="Calibri"/>
            </a:endParaRPr>
          </a:p>
        </p:txBody>
      </p:sp>
      <p:sp>
        <p:nvSpPr>
          <p:cNvPr id="30" name="Dikdörtgen 29">
            <a:extLst>
              <a:ext uri="{FF2B5EF4-FFF2-40B4-BE49-F238E27FC236}">
                <a16:creationId xmlns:a16="http://schemas.microsoft.com/office/drawing/2014/main" id="{4099D35F-28D4-EC46-96F4-F5C0F41B82BA}"/>
              </a:ext>
            </a:extLst>
          </p:cNvPr>
          <p:cNvSpPr/>
          <p:nvPr/>
        </p:nvSpPr>
        <p:spPr bwMode="auto">
          <a:xfrm>
            <a:off x="2719403" y="4958374"/>
            <a:ext cx="502857" cy="614657"/>
          </a:xfrm>
          <a:prstGeom prst="rect">
            <a:avLst/>
          </a:prstGeom>
          <a:noFill/>
          <a:ln w="28575">
            <a:solidFill>
              <a:srgbClr val="00B050"/>
            </a:solidFill>
            <a:round/>
            <a:headEnd/>
            <a:tailEnd/>
          </a:ln>
        </p:spPr>
        <p:txBody>
          <a:bodyPr rtlCol="0" anchor="ctr"/>
          <a:lstStyle/>
          <a:p>
            <a:pPr algn="ctr"/>
            <a:endParaRPr lang="tr-TR" dirty="0">
              <a:solidFill>
                <a:prstClr val="black"/>
              </a:solidFill>
              <a:latin typeface="Calibri"/>
            </a:endParaRPr>
          </a:p>
        </p:txBody>
      </p:sp>
      <p:sp>
        <p:nvSpPr>
          <p:cNvPr id="31" name="Dikdörtgen 30">
            <a:extLst>
              <a:ext uri="{FF2B5EF4-FFF2-40B4-BE49-F238E27FC236}">
                <a16:creationId xmlns:a16="http://schemas.microsoft.com/office/drawing/2014/main" id="{68FC2DF7-364A-A353-7D87-B0D7B87CCF2E}"/>
              </a:ext>
            </a:extLst>
          </p:cNvPr>
          <p:cNvSpPr/>
          <p:nvPr/>
        </p:nvSpPr>
        <p:spPr bwMode="auto">
          <a:xfrm>
            <a:off x="2719925" y="5581035"/>
            <a:ext cx="502336" cy="614657"/>
          </a:xfrm>
          <a:prstGeom prst="rect">
            <a:avLst/>
          </a:prstGeom>
          <a:noFill/>
          <a:ln w="28575">
            <a:solidFill>
              <a:srgbClr val="00B050"/>
            </a:solidFill>
            <a:round/>
            <a:headEnd/>
            <a:tailEnd/>
          </a:ln>
        </p:spPr>
        <p:txBody>
          <a:bodyPr rtlCol="0" anchor="ctr"/>
          <a:lstStyle/>
          <a:p>
            <a:pPr algn="ctr"/>
            <a:endParaRPr lang="tr-TR" dirty="0">
              <a:solidFill>
                <a:prstClr val="black"/>
              </a:solidFill>
              <a:latin typeface="Calibri"/>
            </a:endParaRPr>
          </a:p>
        </p:txBody>
      </p:sp>
      <p:sp>
        <p:nvSpPr>
          <p:cNvPr id="32" name="Metin kutusu 31">
            <a:extLst>
              <a:ext uri="{FF2B5EF4-FFF2-40B4-BE49-F238E27FC236}">
                <a16:creationId xmlns:a16="http://schemas.microsoft.com/office/drawing/2014/main" id="{45A8774E-7F39-B32D-7EE5-000EAE32DD7D}"/>
              </a:ext>
            </a:extLst>
          </p:cNvPr>
          <p:cNvSpPr txBox="1"/>
          <p:nvPr/>
        </p:nvSpPr>
        <p:spPr>
          <a:xfrm>
            <a:off x="3511140" y="1928404"/>
            <a:ext cx="6918693" cy="584775"/>
          </a:xfrm>
          <a:prstGeom prst="rect">
            <a:avLst/>
          </a:prstGeom>
          <a:noFill/>
        </p:spPr>
        <p:txBody>
          <a:bodyPr wrap="square" rtlCol="0">
            <a:spAutoFit/>
          </a:bodyPr>
          <a:lstStyle/>
          <a:p>
            <a:pPr algn="just"/>
            <a:r>
              <a:rPr lang="tr-TR" sz="1600" dirty="0">
                <a:solidFill>
                  <a:prstClr val="black"/>
                </a:solidFill>
              </a:rPr>
              <a:t>Kauçuk Yüksekliği, 20 mm nominal ölçü tutularak 18-22 mm aralıklarında analizler gerçekleştirilmiştir. Diğer parametreler sabit tutulmuştur.</a:t>
            </a:r>
          </a:p>
        </p:txBody>
      </p:sp>
      <p:sp>
        <p:nvSpPr>
          <p:cNvPr id="33" name="Metin kutusu 32">
            <a:extLst>
              <a:ext uri="{FF2B5EF4-FFF2-40B4-BE49-F238E27FC236}">
                <a16:creationId xmlns:a16="http://schemas.microsoft.com/office/drawing/2014/main" id="{7E523D7A-BC33-7762-DBE3-5F8C3F01E2F9}"/>
              </a:ext>
            </a:extLst>
          </p:cNvPr>
          <p:cNvSpPr txBox="1"/>
          <p:nvPr/>
        </p:nvSpPr>
        <p:spPr>
          <a:xfrm>
            <a:off x="3504335" y="2615081"/>
            <a:ext cx="6918693" cy="584775"/>
          </a:xfrm>
          <a:prstGeom prst="rect">
            <a:avLst/>
          </a:prstGeom>
          <a:noFill/>
        </p:spPr>
        <p:txBody>
          <a:bodyPr wrap="square" rtlCol="0">
            <a:spAutoFit/>
          </a:bodyPr>
          <a:lstStyle/>
          <a:p>
            <a:pPr algn="just"/>
            <a:r>
              <a:rPr lang="tr-TR" sz="1600" dirty="0">
                <a:solidFill>
                  <a:prstClr val="black"/>
                </a:solidFill>
              </a:rPr>
              <a:t>Kauçuk Genişliği, 8 mm nominal ölçü tutularak 18-22 mm aralıklarında analizler gerçekleştirilmiştir. Diğer parametreler sabit tutulmuştur.</a:t>
            </a:r>
          </a:p>
        </p:txBody>
      </p:sp>
      <p:sp>
        <p:nvSpPr>
          <p:cNvPr id="34" name="Metin kutusu 33">
            <a:extLst>
              <a:ext uri="{FF2B5EF4-FFF2-40B4-BE49-F238E27FC236}">
                <a16:creationId xmlns:a16="http://schemas.microsoft.com/office/drawing/2014/main" id="{808D4D29-64EB-67B5-E78D-A7EFF7EE4338}"/>
              </a:ext>
            </a:extLst>
          </p:cNvPr>
          <p:cNvSpPr txBox="1"/>
          <p:nvPr/>
        </p:nvSpPr>
        <p:spPr>
          <a:xfrm>
            <a:off x="3518812" y="3314739"/>
            <a:ext cx="6918693" cy="861774"/>
          </a:xfrm>
          <a:prstGeom prst="rect">
            <a:avLst/>
          </a:prstGeom>
          <a:noFill/>
        </p:spPr>
        <p:txBody>
          <a:bodyPr wrap="square" rtlCol="0">
            <a:spAutoFit/>
          </a:bodyPr>
          <a:lstStyle/>
          <a:p>
            <a:pPr algn="just"/>
            <a:r>
              <a:rPr lang="tr-TR" sz="1600" dirty="0">
                <a:solidFill>
                  <a:prstClr val="black"/>
                </a:solidFill>
              </a:rPr>
              <a:t>Kauçuk Sertliği, firmada tüm kauçuk sertliklerinin analizleri gerçekleştirilmiştir.</a:t>
            </a:r>
          </a:p>
          <a:p>
            <a:pPr algn="just"/>
            <a:r>
              <a:rPr lang="tr-TR" sz="1600" dirty="0">
                <a:solidFill>
                  <a:prstClr val="black"/>
                </a:solidFill>
              </a:rPr>
              <a:t>Diğer parametreler sabit tutulmuştur.</a:t>
            </a:r>
          </a:p>
        </p:txBody>
      </p:sp>
      <p:sp>
        <p:nvSpPr>
          <p:cNvPr id="35" name="Metin kutusu 34">
            <a:extLst>
              <a:ext uri="{FF2B5EF4-FFF2-40B4-BE49-F238E27FC236}">
                <a16:creationId xmlns:a16="http://schemas.microsoft.com/office/drawing/2014/main" id="{D3338338-6562-366E-0994-29D68F78D823}"/>
              </a:ext>
            </a:extLst>
          </p:cNvPr>
          <p:cNvSpPr txBox="1"/>
          <p:nvPr/>
        </p:nvSpPr>
        <p:spPr>
          <a:xfrm>
            <a:off x="3538393" y="4415967"/>
            <a:ext cx="6918693" cy="338554"/>
          </a:xfrm>
          <a:prstGeom prst="rect">
            <a:avLst/>
          </a:prstGeom>
          <a:noFill/>
        </p:spPr>
        <p:txBody>
          <a:bodyPr wrap="square" rtlCol="0">
            <a:spAutoFit/>
          </a:bodyPr>
          <a:lstStyle/>
          <a:p>
            <a:pPr algn="just"/>
            <a:r>
              <a:rPr lang="tr-TR" sz="1600" dirty="0">
                <a:solidFill>
                  <a:prstClr val="black"/>
                </a:solidFill>
              </a:rPr>
              <a:t>Kalibre oranı, nominal ölçüler sabit tutularak analizler gerçekleştirilmiştir.</a:t>
            </a:r>
          </a:p>
        </p:txBody>
      </p:sp>
      <p:sp>
        <p:nvSpPr>
          <p:cNvPr id="36" name="Metin kutusu 35">
            <a:extLst>
              <a:ext uri="{FF2B5EF4-FFF2-40B4-BE49-F238E27FC236}">
                <a16:creationId xmlns:a16="http://schemas.microsoft.com/office/drawing/2014/main" id="{D30F80B6-3A1D-3260-5102-37048018AFA5}"/>
              </a:ext>
            </a:extLst>
          </p:cNvPr>
          <p:cNvSpPr txBox="1"/>
          <p:nvPr/>
        </p:nvSpPr>
        <p:spPr>
          <a:xfrm>
            <a:off x="3504336" y="5105588"/>
            <a:ext cx="6918693" cy="338554"/>
          </a:xfrm>
          <a:prstGeom prst="rect">
            <a:avLst/>
          </a:prstGeom>
          <a:noFill/>
        </p:spPr>
        <p:txBody>
          <a:bodyPr wrap="square" rtlCol="0">
            <a:spAutoFit/>
          </a:bodyPr>
          <a:lstStyle/>
          <a:p>
            <a:pPr algn="just"/>
            <a:r>
              <a:rPr lang="tr-TR" sz="1600" dirty="0">
                <a:solidFill>
                  <a:prstClr val="black"/>
                </a:solidFill>
              </a:rPr>
              <a:t>Kalibre oranı, kauçuk genişliği arttırılarak analizler gerçekleştirilmiştir.</a:t>
            </a:r>
          </a:p>
        </p:txBody>
      </p:sp>
      <p:sp>
        <p:nvSpPr>
          <p:cNvPr id="37" name="Metin kutusu 36">
            <a:extLst>
              <a:ext uri="{FF2B5EF4-FFF2-40B4-BE49-F238E27FC236}">
                <a16:creationId xmlns:a16="http://schemas.microsoft.com/office/drawing/2014/main" id="{6EB25E2F-0B1F-67BB-FBD7-F722CF688448}"/>
              </a:ext>
            </a:extLst>
          </p:cNvPr>
          <p:cNvSpPr txBox="1"/>
          <p:nvPr/>
        </p:nvSpPr>
        <p:spPr>
          <a:xfrm>
            <a:off x="3538394" y="5701861"/>
            <a:ext cx="6918693" cy="338554"/>
          </a:xfrm>
          <a:prstGeom prst="rect">
            <a:avLst/>
          </a:prstGeom>
          <a:noFill/>
        </p:spPr>
        <p:txBody>
          <a:bodyPr wrap="square" rtlCol="0">
            <a:spAutoFit/>
          </a:bodyPr>
          <a:lstStyle/>
          <a:p>
            <a:pPr algn="just"/>
            <a:r>
              <a:rPr lang="tr-TR" sz="1600" dirty="0">
                <a:solidFill>
                  <a:prstClr val="black"/>
                </a:solidFill>
              </a:rPr>
              <a:t>Kalibre oranı, kauçuk genişliği azaltılarak analizler gerçekleştirilmiştir.</a:t>
            </a:r>
          </a:p>
        </p:txBody>
      </p:sp>
    </p:spTree>
    <p:extLst>
      <p:ext uri="{BB962C8B-B14F-4D97-AF65-F5344CB8AC3E}">
        <p14:creationId xmlns:p14="http://schemas.microsoft.com/office/powerpoint/2010/main" val="152826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3747A-7B11-D727-44BC-039E6252FAF6}"/>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7256A5D6-B025-85CD-9F62-F91E3762B2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88BA1AE0-C4BD-5580-12EC-C8CDFBFBAC4C}"/>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SONLU ELEMANLAR ANALİZLERİ / ÖN İŞLEME ADIMI</a:t>
            </a:r>
            <a:endParaRPr lang="tr-TR" sz="2000" dirty="0"/>
          </a:p>
        </p:txBody>
      </p:sp>
      <p:sp>
        <p:nvSpPr>
          <p:cNvPr id="3" name="Metin kutusu 2">
            <a:extLst>
              <a:ext uri="{FF2B5EF4-FFF2-40B4-BE49-F238E27FC236}">
                <a16:creationId xmlns:a16="http://schemas.microsoft.com/office/drawing/2014/main" id="{A99C438C-2A41-1F3F-90C0-A177352F2BA8}"/>
              </a:ext>
            </a:extLst>
          </p:cNvPr>
          <p:cNvSpPr txBox="1"/>
          <p:nvPr/>
        </p:nvSpPr>
        <p:spPr>
          <a:xfrm>
            <a:off x="335360" y="4816126"/>
            <a:ext cx="11856640" cy="1200329"/>
          </a:xfrm>
          <a:prstGeom prst="rect">
            <a:avLst/>
          </a:prstGeom>
          <a:noFill/>
        </p:spPr>
        <p:txBody>
          <a:bodyPr wrap="square" rtlCol="0">
            <a:spAutoFit/>
          </a:bodyPr>
          <a:lstStyle/>
          <a:p>
            <a:pPr marL="285750" indent="-285750" algn="l" fontAlgn="base">
              <a:buFont typeface="Wingdings" panose="05000000000000000000" pitchFamily="2" charset="2"/>
              <a:buChar char="Ø"/>
            </a:pPr>
            <a:r>
              <a:rPr lang="tr-TR" sz="1800" dirty="0">
                <a:solidFill>
                  <a:schemeClr val="tx1"/>
                </a:solidFill>
                <a:ea typeface="+mn-ea"/>
                <a:cs typeface="Roboto Black"/>
              </a:rPr>
              <a:t>Kauçuk için </a:t>
            </a:r>
            <a:r>
              <a:rPr lang="tr-TR" sz="1800" dirty="0" err="1">
                <a:solidFill>
                  <a:schemeClr val="tx1"/>
                </a:solidFill>
                <a:ea typeface="+mn-ea"/>
                <a:cs typeface="Roboto Black"/>
              </a:rPr>
              <a:t>YAMAS’ta</a:t>
            </a:r>
            <a:r>
              <a:rPr lang="tr-TR" sz="1800" dirty="0">
                <a:solidFill>
                  <a:schemeClr val="tx1"/>
                </a:solidFill>
                <a:ea typeface="+mn-ea"/>
                <a:cs typeface="Roboto Black"/>
              </a:rPr>
              <a:t> bulunan</a:t>
            </a:r>
            <a:r>
              <a:rPr lang="tr-TR" dirty="0">
                <a:cs typeface="Roboto Black"/>
              </a:rPr>
              <a:t> tüm kauçuk</a:t>
            </a:r>
            <a:r>
              <a:rPr lang="tr-TR" sz="1800" dirty="0">
                <a:solidFill>
                  <a:schemeClr val="tx1"/>
                </a:solidFill>
                <a:ea typeface="+mn-ea"/>
                <a:cs typeface="Roboto Black"/>
              </a:rPr>
              <a:t> malzeme verileri ile Mooney-Rivlin2 malzeme modeli kullanılmıştır.</a:t>
            </a:r>
          </a:p>
          <a:p>
            <a:pPr marL="285750" indent="-285750" algn="l" fontAlgn="base">
              <a:buFont typeface="Wingdings" panose="05000000000000000000" pitchFamily="2" charset="2"/>
              <a:buChar char="Ø"/>
            </a:pPr>
            <a:r>
              <a:rPr lang="tr-TR" sz="1800" dirty="0">
                <a:solidFill>
                  <a:schemeClr val="tx1"/>
                </a:solidFill>
                <a:ea typeface="+mn-ea"/>
                <a:cs typeface="Roboto Black"/>
              </a:rPr>
              <a:t>Mesh yapısı        </a:t>
            </a:r>
            <a:r>
              <a:rPr lang="tr-TR" sz="1800" b="1" dirty="0">
                <a:solidFill>
                  <a:schemeClr val="tx1"/>
                </a:solidFill>
                <a:ea typeface="+mn-ea"/>
                <a:cs typeface="Roboto Black"/>
              </a:rPr>
              <a:t>Apex’de</a:t>
            </a:r>
            <a:r>
              <a:rPr lang="tr-TR" sz="1800" dirty="0">
                <a:solidFill>
                  <a:schemeClr val="tx1"/>
                </a:solidFill>
                <a:ea typeface="+mn-ea"/>
                <a:cs typeface="Roboto Black"/>
              </a:rPr>
              <a:t> hazırlanmış çözücü olarak       </a:t>
            </a:r>
            <a:r>
              <a:rPr lang="tr-TR" sz="1800" b="1" dirty="0">
                <a:solidFill>
                  <a:schemeClr val="tx1"/>
                </a:solidFill>
                <a:ea typeface="+mn-ea"/>
                <a:cs typeface="Roboto Black"/>
              </a:rPr>
              <a:t>MSC Marc </a:t>
            </a:r>
            <a:r>
              <a:rPr lang="tr-TR" sz="1800" dirty="0">
                <a:solidFill>
                  <a:schemeClr val="tx1"/>
                </a:solidFill>
                <a:ea typeface="+mn-ea"/>
                <a:cs typeface="Roboto Black"/>
              </a:rPr>
              <a:t>kullanılmıştır.</a:t>
            </a:r>
          </a:p>
          <a:p>
            <a:pPr marL="285750" indent="-285750" algn="l" fontAlgn="base">
              <a:buFont typeface="Wingdings" panose="05000000000000000000" pitchFamily="2" charset="2"/>
              <a:buChar char="Ø"/>
            </a:pPr>
            <a:r>
              <a:rPr lang="tr-TR" sz="1800" dirty="0">
                <a:solidFill>
                  <a:schemeClr val="tx1"/>
                </a:solidFill>
                <a:ea typeface="+mn-ea"/>
                <a:cs typeface="Roboto Black"/>
              </a:rPr>
              <a:t>Kauçuk elemanlar </a:t>
            </a:r>
            <a:r>
              <a:rPr lang="tr-TR" sz="1800" dirty="0" err="1">
                <a:solidFill>
                  <a:schemeClr val="tx1"/>
                </a:solidFill>
                <a:ea typeface="+mn-ea"/>
                <a:cs typeface="Roboto Black"/>
              </a:rPr>
              <a:t>Herrmann</a:t>
            </a:r>
            <a:r>
              <a:rPr lang="tr-TR" sz="1800" dirty="0">
                <a:solidFill>
                  <a:schemeClr val="tx1"/>
                </a:solidFill>
                <a:ea typeface="+mn-ea"/>
                <a:cs typeface="Roboto Black"/>
              </a:rPr>
              <a:t> (</a:t>
            </a:r>
            <a:r>
              <a:rPr lang="tr-TR" sz="1800" dirty="0" err="1">
                <a:solidFill>
                  <a:schemeClr val="tx1"/>
                </a:solidFill>
                <a:ea typeface="+mn-ea"/>
                <a:cs typeface="Roboto Black"/>
              </a:rPr>
              <a:t>Reduced</a:t>
            </a:r>
            <a:r>
              <a:rPr lang="tr-TR" sz="1800" dirty="0">
                <a:solidFill>
                  <a:schemeClr val="tx1"/>
                </a:solidFill>
                <a:ea typeface="+mn-ea"/>
                <a:cs typeface="Roboto Black"/>
              </a:rPr>
              <a:t> Integration) tanımlanmıştır.</a:t>
            </a:r>
          </a:p>
          <a:p>
            <a:pPr marL="285750" indent="-285750" algn="l" fontAlgn="base">
              <a:buFont typeface="Wingdings" panose="05000000000000000000" pitchFamily="2" charset="2"/>
              <a:buChar char="Ø"/>
            </a:pPr>
            <a:r>
              <a:rPr lang="tr-TR" sz="1800" dirty="0">
                <a:solidFill>
                  <a:schemeClr val="tx1"/>
                </a:solidFill>
                <a:ea typeface="+mn-ea"/>
                <a:cs typeface="Roboto Black"/>
              </a:rPr>
              <a:t>Radyal</a:t>
            </a:r>
            <a:r>
              <a:rPr lang="tr-TR" dirty="0">
                <a:cs typeface="Roboto Black"/>
              </a:rPr>
              <a:t> ve Eksenel yönde yapısal </a:t>
            </a:r>
            <a:r>
              <a:rPr lang="tr-TR" sz="1800" dirty="0">
                <a:solidFill>
                  <a:schemeClr val="tx1"/>
                </a:solidFill>
                <a:ea typeface="+mn-ea"/>
                <a:cs typeface="Roboto Black"/>
              </a:rPr>
              <a:t>analizler için yarım model kullanılmıştır.</a:t>
            </a:r>
          </a:p>
        </p:txBody>
      </p:sp>
      <p:sp>
        <p:nvSpPr>
          <p:cNvPr id="4" name="Metin kutusu 3">
            <a:extLst>
              <a:ext uri="{FF2B5EF4-FFF2-40B4-BE49-F238E27FC236}">
                <a16:creationId xmlns:a16="http://schemas.microsoft.com/office/drawing/2014/main" id="{459DD286-B930-237F-1F82-96572F49997A}"/>
              </a:ext>
            </a:extLst>
          </p:cNvPr>
          <p:cNvSpPr txBox="1"/>
          <p:nvPr/>
        </p:nvSpPr>
        <p:spPr>
          <a:xfrm>
            <a:off x="302729" y="1773308"/>
            <a:ext cx="3151825" cy="1477328"/>
          </a:xfrm>
          <a:prstGeom prst="rect">
            <a:avLst/>
          </a:prstGeom>
          <a:noFill/>
        </p:spPr>
        <p:txBody>
          <a:bodyPr wrap="none" rtlCol="0">
            <a:spAutoFit/>
          </a:bodyPr>
          <a:lstStyle/>
          <a:p>
            <a:pPr fontAlgn="base"/>
            <a:r>
              <a:rPr lang="tr-TR" b="1" dirty="0">
                <a:solidFill>
                  <a:schemeClr val="tx1"/>
                </a:solidFill>
                <a:latin typeface="+mj-lt"/>
                <a:ea typeface="+mn-ea"/>
                <a:cs typeface="Roboto Black"/>
              </a:rPr>
              <a:t>Eleman sayısı	</a:t>
            </a:r>
            <a:r>
              <a:rPr lang="tr-TR" dirty="0">
                <a:solidFill>
                  <a:schemeClr val="tx1"/>
                </a:solidFill>
                <a:latin typeface="+mj-lt"/>
                <a:ea typeface="+mn-ea"/>
                <a:cs typeface="Roboto Black"/>
              </a:rPr>
              <a:t>: 59707</a:t>
            </a:r>
          </a:p>
          <a:p>
            <a:pPr algn="l" fontAlgn="base"/>
            <a:r>
              <a:rPr lang="tr-TR" b="1" dirty="0" err="1">
                <a:solidFill>
                  <a:schemeClr val="tx1"/>
                </a:solidFill>
                <a:latin typeface="+mj-lt"/>
                <a:ea typeface="+mn-ea"/>
                <a:cs typeface="Roboto Black"/>
              </a:rPr>
              <a:t>Node</a:t>
            </a:r>
            <a:r>
              <a:rPr lang="tr-TR" b="1" dirty="0">
                <a:solidFill>
                  <a:schemeClr val="tx1"/>
                </a:solidFill>
                <a:latin typeface="+mj-lt"/>
                <a:ea typeface="+mn-ea"/>
                <a:cs typeface="Roboto Black"/>
              </a:rPr>
              <a:t> sayısı	</a:t>
            </a:r>
            <a:r>
              <a:rPr lang="tr-TR" dirty="0">
                <a:solidFill>
                  <a:schemeClr val="tx1"/>
                </a:solidFill>
                <a:latin typeface="+mj-lt"/>
                <a:ea typeface="+mn-ea"/>
                <a:cs typeface="Roboto Black"/>
              </a:rPr>
              <a:t>: 75009</a:t>
            </a:r>
          </a:p>
          <a:p>
            <a:pPr algn="l" fontAlgn="base"/>
            <a:r>
              <a:rPr lang="tr-TR" b="1" dirty="0">
                <a:solidFill>
                  <a:schemeClr val="tx1"/>
                </a:solidFill>
                <a:latin typeface="+mj-lt"/>
                <a:ea typeface="+mn-ea"/>
                <a:cs typeface="Roboto Black"/>
              </a:rPr>
              <a:t>Eleman tipi	</a:t>
            </a:r>
            <a:r>
              <a:rPr lang="tr-TR" dirty="0">
                <a:solidFill>
                  <a:schemeClr val="tx1"/>
                </a:solidFill>
                <a:latin typeface="+mj-lt"/>
                <a:ea typeface="+mn-ea"/>
                <a:cs typeface="Roboto Black"/>
              </a:rPr>
              <a:t>: Hex8</a:t>
            </a:r>
          </a:p>
          <a:p>
            <a:pPr algn="l" fontAlgn="base"/>
            <a:r>
              <a:rPr lang="tr-TR" b="1" dirty="0">
                <a:solidFill>
                  <a:schemeClr val="tx1"/>
                </a:solidFill>
                <a:latin typeface="+mj-lt"/>
                <a:ea typeface="+mn-ea"/>
                <a:cs typeface="Roboto Black"/>
              </a:rPr>
              <a:t>Mesh Boyutu	</a:t>
            </a:r>
            <a:r>
              <a:rPr lang="tr-TR" dirty="0">
                <a:solidFill>
                  <a:schemeClr val="tx1"/>
                </a:solidFill>
                <a:latin typeface="+mj-lt"/>
                <a:ea typeface="+mn-ea"/>
                <a:cs typeface="Roboto Black"/>
              </a:rPr>
              <a:t>: 0,75 mm</a:t>
            </a:r>
          </a:p>
          <a:p>
            <a:pPr algn="l" fontAlgn="base"/>
            <a:r>
              <a:rPr lang="tr-TR" b="1" dirty="0">
                <a:solidFill>
                  <a:schemeClr val="tx1"/>
                </a:solidFill>
                <a:latin typeface="+mj-lt"/>
                <a:ea typeface="+mn-ea"/>
                <a:cs typeface="Roboto Black"/>
              </a:rPr>
              <a:t>Analiz Türü	</a:t>
            </a:r>
            <a:r>
              <a:rPr lang="tr-TR" dirty="0">
                <a:solidFill>
                  <a:schemeClr val="tx1"/>
                </a:solidFill>
                <a:latin typeface="+mj-lt"/>
                <a:ea typeface="+mn-ea"/>
                <a:cs typeface="Roboto Black"/>
              </a:rPr>
              <a:t>: 3D Model</a:t>
            </a:r>
          </a:p>
        </p:txBody>
      </p:sp>
      <p:pic>
        <p:nvPicPr>
          <p:cNvPr id="5" name="Resim 4">
            <a:extLst>
              <a:ext uri="{FF2B5EF4-FFF2-40B4-BE49-F238E27FC236}">
                <a16:creationId xmlns:a16="http://schemas.microsoft.com/office/drawing/2014/main" id="{39D21F92-ADDE-EBD6-477C-3D02D7755A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9937" y="5122529"/>
            <a:ext cx="288033" cy="288033"/>
          </a:xfrm>
          <a:prstGeom prst="rect">
            <a:avLst/>
          </a:prstGeom>
        </p:spPr>
      </p:pic>
      <p:pic>
        <p:nvPicPr>
          <p:cNvPr id="7" name="Resim 6">
            <a:extLst>
              <a:ext uri="{FF2B5EF4-FFF2-40B4-BE49-F238E27FC236}">
                <a16:creationId xmlns:a16="http://schemas.microsoft.com/office/drawing/2014/main" id="{0B58B2A9-9908-91DE-3297-6AFDE474BB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7928" y="5122528"/>
            <a:ext cx="288033" cy="288033"/>
          </a:xfrm>
          <a:prstGeom prst="rect">
            <a:avLst/>
          </a:prstGeom>
        </p:spPr>
      </p:pic>
      <p:pic>
        <p:nvPicPr>
          <p:cNvPr id="8" name="Resim 7">
            <a:extLst>
              <a:ext uri="{FF2B5EF4-FFF2-40B4-BE49-F238E27FC236}">
                <a16:creationId xmlns:a16="http://schemas.microsoft.com/office/drawing/2014/main" id="{9F3AB494-8F63-3411-1AA8-373004BEDB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1626" y="1479807"/>
            <a:ext cx="2519463" cy="3336320"/>
          </a:xfrm>
          <a:prstGeom prst="rect">
            <a:avLst/>
          </a:prstGeom>
        </p:spPr>
      </p:pic>
    </p:spTree>
    <p:extLst>
      <p:ext uri="{BB962C8B-B14F-4D97-AF65-F5344CB8AC3E}">
        <p14:creationId xmlns:p14="http://schemas.microsoft.com/office/powerpoint/2010/main" val="2763807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6E2CC-B9FD-E0B8-73C3-979332B3595F}"/>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C253F4BE-8C38-43C5-9D83-C50F47CEE2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A0B8F3D6-1F2B-5A8F-5A5C-5C7EF05E7EC7}"/>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SONLU ELEMANLAR ANALİZLERİ / ÖN İŞLEME ADIMI</a:t>
            </a:r>
            <a:endParaRPr lang="tr-TR" sz="2000" dirty="0"/>
          </a:p>
        </p:txBody>
      </p:sp>
      <p:pic>
        <p:nvPicPr>
          <p:cNvPr id="6" name="Resim 5">
            <a:extLst>
              <a:ext uri="{FF2B5EF4-FFF2-40B4-BE49-F238E27FC236}">
                <a16:creationId xmlns:a16="http://schemas.microsoft.com/office/drawing/2014/main" id="{FAF3D78A-C8BC-CFB0-A14C-F1A11743A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5300" y="1679157"/>
            <a:ext cx="2711511" cy="3029721"/>
          </a:xfrm>
          <a:prstGeom prst="rect">
            <a:avLst/>
          </a:prstGeom>
        </p:spPr>
      </p:pic>
      <p:sp>
        <p:nvSpPr>
          <p:cNvPr id="9" name="Title 20">
            <a:extLst>
              <a:ext uri="{FF2B5EF4-FFF2-40B4-BE49-F238E27FC236}">
                <a16:creationId xmlns:a16="http://schemas.microsoft.com/office/drawing/2014/main" id="{73FA523B-0AE5-2321-1195-750469AF6250}"/>
              </a:ext>
            </a:extLst>
          </p:cNvPr>
          <p:cNvSpPr txBox="1">
            <a:spLocks/>
          </p:cNvSpPr>
          <p:nvPr/>
        </p:nvSpPr>
        <p:spPr>
          <a:xfrm>
            <a:off x="370336" y="4972128"/>
            <a:ext cx="10023149" cy="1231084"/>
          </a:xfrm>
          <a:prstGeom prst="rect">
            <a:avLst/>
          </a:prstGeom>
        </p:spPr>
        <p:txBody>
          <a:bodyPr vert="horz" wrap="square" lIns="121899" tIns="60949" rIns="121899" bIns="60949"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fontAlgn="base">
              <a:buFont typeface="Wingdings" panose="05000000000000000000" pitchFamily="2" charset="2"/>
              <a:buChar char="Ø"/>
            </a:pPr>
            <a:r>
              <a:rPr lang="tr-TR" sz="1800" dirty="0">
                <a:solidFill>
                  <a:schemeClr val="tx1"/>
                </a:solidFill>
                <a:latin typeface="+mn-lt"/>
                <a:cs typeface="Roboto Black"/>
              </a:rPr>
              <a:t>Parçanın dış yüzeyine atanan yüzey çaplama (kalibre) prosesini gerçekleştirmek için tanımlanmıştır.</a:t>
            </a:r>
          </a:p>
          <a:p>
            <a:pPr marL="285750" indent="-285750" algn="l" fontAlgn="base">
              <a:buFont typeface="Wingdings" panose="05000000000000000000" pitchFamily="2" charset="2"/>
              <a:buChar char="Ø"/>
            </a:pPr>
            <a:r>
              <a:rPr lang="tr-TR" sz="1800" dirty="0">
                <a:solidFill>
                  <a:schemeClr val="tx1"/>
                </a:solidFill>
                <a:latin typeface="+mn-lt"/>
                <a:cs typeface="Roboto Black"/>
              </a:rPr>
              <a:t>Parça dış yüzeyden (x-y-z) ekseninde sabitlenmiş, iç boruya radyal yönde (±X veya ±Y) eksenel yönde (±Z) hareket verilmiştir.</a:t>
            </a:r>
          </a:p>
        </p:txBody>
      </p:sp>
      <p:sp>
        <p:nvSpPr>
          <p:cNvPr id="10" name="Metin kutusu 9">
            <a:extLst>
              <a:ext uri="{FF2B5EF4-FFF2-40B4-BE49-F238E27FC236}">
                <a16:creationId xmlns:a16="http://schemas.microsoft.com/office/drawing/2014/main" id="{FCD4C011-D399-B548-2916-DF4017B01B49}"/>
              </a:ext>
            </a:extLst>
          </p:cNvPr>
          <p:cNvSpPr txBox="1"/>
          <p:nvPr/>
        </p:nvSpPr>
        <p:spPr>
          <a:xfrm>
            <a:off x="6507411" y="3059668"/>
            <a:ext cx="1464953" cy="369332"/>
          </a:xfrm>
          <a:prstGeom prst="rect">
            <a:avLst/>
          </a:prstGeom>
          <a:noFill/>
        </p:spPr>
        <p:txBody>
          <a:bodyPr wrap="none" rtlCol="0">
            <a:spAutoFit/>
          </a:bodyPr>
          <a:lstStyle/>
          <a:p>
            <a:r>
              <a:rPr lang="tr-TR" dirty="0">
                <a:solidFill>
                  <a:srgbClr val="0070C0"/>
                </a:solidFill>
              </a:rPr>
              <a:t>Y Ekseni Sabit</a:t>
            </a:r>
          </a:p>
        </p:txBody>
      </p:sp>
      <p:cxnSp>
        <p:nvCxnSpPr>
          <p:cNvPr id="11" name="Düz Ok Bağlayıcısı 10">
            <a:extLst>
              <a:ext uri="{FF2B5EF4-FFF2-40B4-BE49-F238E27FC236}">
                <a16:creationId xmlns:a16="http://schemas.microsoft.com/office/drawing/2014/main" id="{D1730B3B-A4B5-FD4C-54F7-855864E7A75B}"/>
              </a:ext>
            </a:extLst>
          </p:cNvPr>
          <p:cNvCxnSpPr>
            <a:cxnSpLocks/>
          </p:cNvCxnSpPr>
          <p:nvPr/>
        </p:nvCxnSpPr>
        <p:spPr>
          <a:xfrm flipH="1">
            <a:off x="8003100" y="2145792"/>
            <a:ext cx="2028547" cy="110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6388FE33-AD3A-FC6B-0B76-CB3CF18EB39A}"/>
              </a:ext>
            </a:extLst>
          </p:cNvPr>
          <p:cNvCxnSpPr>
            <a:cxnSpLocks/>
          </p:cNvCxnSpPr>
          <p:nvPr/>
        </p:nvCxnSpPr>
        <p:spPr>
          <a:xfrm flipH="1" flipV="1">
            <a:off x="8003100" y="3998132"/>
            <a:ext cx="1598100" cy="15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5640C43F-41B9-E744-51B7-C9A06920ACD1}"/>
              </a:ext>
            </a:extLst>
          </p:cNvPr>
          <p:cNvSpPr txBox="1"/>
          <p:nvPr/>
        </p:nvSpPr>
        <p:spPr>
          <a:xfrm>
            <a:off x="6089989" y="3700537"/>
            <a:ext cx="1882375" cy="646331"/>
          </a:xfrm>
          <a:prstGeom prst="rect">
            <a:avLst/>
          </a:prstGeom>
          <a:noFill/>
        </p:spPr>
        <p:txBody>
          <a:bodyPr wrap="none" rtlCol="0">
            <a:spAutoFit/>
          </a:bodyPr>
          <a:lstStyle/>
          <a:p>
            <a:pPr algn="ctr"/>
            <a:r>
              <a:rPr lang="tr-TR" dirty="0">
                <a:solidFill>
                  <a:srgbClr val="0070C0"/>
                </a:solidFill>
              </a:rPr>
              <a:t>Çaplama için</a:t>
            </a:r>
          </a:p>
          <a:p>
            <a:pPr algn="ctr"/>
            <a:r>
              <a:rPr lang="tr-TR" dirty="0">
                <a:solidFill>
                  <a:srgbClr val="0070C0"/>
                </a:solidFill>
              </a:rPr>
              <a:t>tanımlanan yüzey</a:t>
            </a:r>
          </a:p>
        </p:txBody>
      </p:sp>
      <p:sp>
        <p:nvSpPr>
          <p:cNvPr id="14" name="Metin kutusu 13">
            <a:extLst>
              <a:ext uri="{FF2B5EF4-FFF2-40B4-BE49-F238E27FC236}">
                <a16:creationId xmlns:a16="http://schemas.microsoft.com/office/drawing/2014/main" id="{C74C0AED-17F8-3B94-9315-231FBB4E73CC}"/>
              </a:ext>
            </a:extLst>
          </p:cNvPr>
          <p:cNvSpPr txBox="1"/>
          <p:nvPr/>
        </p:nvSpPr>
        <p:spPr>
          <a:xfrm>
            <a:off x="393331" y="1701957"/>
            <a:ext cx="8548650" cy="1200329"/>
          </a:xfrm>
          <a:prstGeom prst="rect">
            <a:avLst/>
          </a:prstGeom>
          <a:noFill/>
        </p:spPr>
        <p:txBody>
          <a:bodyPr wrap="square" rtlCol="0">
            <a:spAutoFit/>
          </a:bodyPr>
          <a:lstStyle/>
          <a:p>
            <a:r>
              <a:rPr lang="tr-TR" b="1" dirty="0">
                <a:cs typeface="Calibri" panose="020F0502020204030204" pitchFamily="34" charset="0"/>
              </a:rPr>
              <a:t>Analiz Adımları</a:t>
            </a:r>
            <a:endParaRPr lang="tr-TR" dirty="0">
              <a:cs typeface="Calibri" panose="020F0502020204030204" pitchFamily="34" charset="0"/>
            </a:endParaRPr>
          </a:p>
          <a:p>
            <a:pPr marL="342900" indent="-342900">
              <a:buFont typeface="+mj-lt"/>
              <a:buAutoNum type="arabicPeriod"/>
            </a:pPr>
            <a:r>
              <a:rPr lang="en-US" i="1" dirty="0" err="1">
                <a:cs typeface="Calibri" panose="020F0502020204030204" pitchFamily="34" charset="0"/>
              </a:rPr>
              <a:t>Termal</a:t>
            </a:r>
            <a:r>
              <a:rPr lang="en-US" i="1" dirty="0">
                <a:cs typeface="Calibri" panose="020F0502020204030204" pitchFamily="34" charset="0"/>
              </a:rPr>
              <a:t> Analiz</a:t>
            </a:r>
            <a:r>
              <a:rPr lang="tr-TR" i="1" dirty="0">
                <a:cs typeface="Calibri" panose="020F0502020204030204" pitchFamily="34" charset="0"/>
              </a:rPr>
              <a:t>	        </a:t>
            </a:r>
            <a:r>
              <a:rPr lang="en-US" i="1" dirty="0">
                <a:cs typeface="Calibri" panose="020F0502020204030204" pitchFamily="34" charset="0"/>
              </a:rPr>
              <a:t>:</a:t>
            </a:r>
            <a:r>
              <a:rPr lang="tr-TR" i="1" dirty="0">
                <a:cs typeface="Calibri" panose="020F0502020204030204" pitchFamily="34" charset="0"/>
              </a:rPr>
              <a:t> </a:t>
            </a:r>
            <a:r>
              <a:rPr lang="en-US" dirty="0" err="1">
                <a:cs typeface="Calibri" panose="020F0502020204030204" pitchFamily="34" charset="0"/>
              </a:rPr>
              <a:t>Vulkanizasyondan</a:t>
            </a:r>
            <a:r>
              <a:rPr lang="en-US" dirty="0">
                <a:cs typeface="Calibri" panose="020F0502020204030204" pitchFamily="34" charset="0"/>
              </a:rPr>
              <a:t> </a:t>
            </a:r>
            <a:r>
              <a:rPr lang="en-US" dirty="0" err="1">
                <a:cs typeface="Calibri" panose="020F0502020204030204" pitchFamily="34" charset="0"/>
              </a:rPr>
              <a:t>sonra</a:t>
            </a:r>
            <a:r>
              <a:rPr lang="en-US" dirty="0">
                <a:cs typeface="Calibri" panose="020F0502020204030204" pitchFamily="34" charset="0"/>
              </a:rPr>
              <a:t> </a:t>
            </a:r>
            <a:r>
              <a:rPr lang="en-US" dirty="0" err="1">
                <a:cs typeface="Calibri" panose="020F0502020204030204" pitchFamily="34" charset="0"/>
              </a:rPr>
              <a:t>parçanın</a:t>
            </a:r>
            <a:r>
              <a:rPr lang="en-US" dirty="0">
                <a:cs typeface="Calibri" panose="020F0502020204030204" pitchFamily="34" charset="0"/>
              </a:rPr>
              <a:t> </a:t>
            </a:r>
            <a:r>
              <a:rPr lang="en-US" dirty="0" err="1">
                <a:cs typeface="Calibri" panose="020F0502020204030204" pitchFamily="34" charset="0"/>
              </a:rPr>
              <a:t>soğumasını</a:t>
            </a:r>
            <a:r>
              <a:rPr lang="en-US" dirty="0">
                <a:cs typeface="Calibri" panose="020F0502020204030204" pitchFamily="34" charset="0"/>
              </a:rPr>
              <a:t> </a:t>
            </a:r>
            <a:r>
              <a:rPr lang="en-US" dirty="0" err="1">
                <a:cs typeface="Calibri" panose="020F0502020204030204" pitchFamily="34" charset="0"/>
              </a:rPr>
              <a:t>simüle</a:t>
            </a:r>
            <a:r>
              <a:rPr lang="en-US" dirty="0">
                <a:cs typeface="Calibri" panose="020F0502020204030204" pitchFamily="34" charset="0"/>
              </a:rPr>
              <a:t> </a:t>
            </a:r>
            <a:r>
              <a:rPr lang="en-US" dirty="0" err="1">
                <a:cs typeface="Calibri" panose="020F0502020204030204" pitchFamily="34" charset="0"/>
              </a:rPr>
              <a:t>eder</a:t>
            </a:r>
            <a:r>
              <a:rPr lang="en-US" dirty="0">
                <a:cs typeface="Calibri" panose="020F0502020204030204" pitchFamily="34" charset="0"/>
              </a:rPr>
              <a:t>.</a:t>
            </a:r>
            <a:endParaRPr lang="tr-TR" dirty="0">
              <a:cs typeface="Calibri" panose="020F0502020204030204" pitchFamily="34" charset="0"/>
            </a:endParaRPr>
          </a:p>
          <a:p>
            <a:pPr marL="342900" indent="-342900">
              <a:buFont typeface="+mj-lt"/>
              <a:buAutoNum type="arabicPeriod"/>
            </a:pPr>
            <a:r>
              <a:rPr lang="tr-TR" i="1" dirty="0">
                <a:cs typeface="Calibri" panose="020F0502020204030204" pitchFamily="34" charset="0"/>
              </a:rPr>
              <a:t>Çaplama 	        : </a:t>
            </a:r>
            <a:r>
              <a:rPr lang="tr-TR" dirty="0">
                <a:cs typeface="Calibri" panose="020F0502020204030204" pitchFamily="34" charset="0"/>
              </a:rPr>
              <a:t>Parçaya yapılan ön sıkıştırma işlemini simüle eder.</a:t>
            </a:r>
          </a:p>
          <a:p>
            <a:pPr marL="342900" indent="-342900">
              <a:buFont typeface="+mj-lt"/>
              <a:buAutoNum type="arabicPeriod"/>
            </a:pPr>
            <a:r>
              <a:rPr lang="tr-TR" i="1" dirty="0">
                <a:cs typeface="Calibri" panose="020F0502020204030204" pitchFamily="34" charset="0"/>
              </a:rPr>
              <a:t>İlgili Yön Hareketi    : </a:t>
            </a:r>
            <a:r>
              <a:rPr lang="tr-TR" dirty="0">
                <a:cs typeface="Calibri" panose="020F0502020204030204" pitchFamily="34" charset="0"/>
              </a:rPr>
              <a:t>Parçaya uygulanan statik yapısal testleri simüle eder.</a:t>
            </a:r>
            <a:r>
              <a:rPr lang="tr-TR" i="1" dirty="0">
                <a:cs typeface="Calibri" panose="020F0502020204030204" pitchFamily="34" charset="0"/>
              </a:rPr>
              <a:t> </a:t>
            </a:r>
          </a:p>
        </p:txBody>
      </p:sp>
      <p:grpSp>
        <p:nvGrpSpPr>
          <p:cNvPr id="15" name="Grup 14">
            <a:extLst>
              <a:ext uri="{FF2B5EF4-FFF2-40B4-BE49-F238E27FC236}">
                <a16:creationId xmlns:a16="http://schemas.microsoft.com/office/drawing/2014/main" id="{E38A76CC-A5FB-564A-52C0-8F089037B24D}"/>
              </a:ext>
            </a:extLst>
          </p:cNvPr>
          <p:cNvGrpSpPr/>
          <p:nvPr/>
        </p:nvGrpSpPr>
        <p:grpSpPr>
          <a:xfrm>
            <a:off x="10618625" y="4671244"/>
            <a:ext cx="1465111" cy="1579708"/>
            <a:chOff x="10548944" y="4717485"/>
            <a:chExt cx="1465111" cy="1579708"/>
          </a:xfrm>
        </p:grpSpPr>
        <p:pic>
          <p:nvPicPr>
            <p:cNvPr id="16" name="Resim 15">
              <a:extLst>
                <a:ext uri="{FF2B5EF4-FFF2-40B4-BE49-F238E27FC236}">
                  <a16:creationId xmlns:a16="http://schemas.microsoft.com/office/drawing/2014/main" id="{74A6A35C-A678-28D7-F0E9-E937F389659A}"/>
                </a:ext>
              </a:extLst>
            </p:cNvPr>
            <p:cNvPicPr>
              <a:picLocks noChangeAspect="1"/>
            </p:cNvPicPr>
            <p:nvPr/>
          </p:nvPicPr>
          <p:blipFill>
            <a:blip r:embed="rId4"/>
            <a:stretch>
              <a:fillRect/>
            </a:stretch>
          </p:blipFill>
          <p:spPr>
            <a:xfrm>
              <a:off x="10548944" y="4825977"/>
              <a:ext cx="1278720" cy="1471216"/>
            </a:xfrm>
            <a:prstGeom prst="rect">
              <a:avLst/>
            </a:prstGeom>
          </p:spPr>
        </p:pic>
        <p:grpSp>
          <p:nvGrpSpPr>
            <p:cNvPr id="17" name="Grup 16">
              <a:extLst>
                <a:ext uri="{FF2B5EF4-FFF2-40B4-BE49-F238E27FC236}">
                  <a16:creationId xmlns:a16="http://schemas.microsoft.com/office/drawing/2014/main" id="{545C416D-D437-EFEF-0644-4DE7528727A1}"/>
                </a:ext>
              </a:extLst>
            </p:cNvPr>
            <p:cNvGrpSpPr/>
            <p:nvPr/>
          </p:nvGrpSpPr>
          <p:grpSpPr>
            <a:xfrm>
              <a:off x="10577320" y="4717485"/>
              <a:ext cx="1436735" cy="1340906"/>
              <a:chOff x="569668" y="3861165"/>
              <a:chExt cx="2395933" cy="2642093"/>
            </a:xfrm>
          </p:grpSpPr>
          <p:sp>
            <p:nvSpPr>
              <p:cNvPr id="18" name="Metin kutusu 17">
                <a:extLst>
                  <a:ext uri="{FF2B5EF4-FFF2-40B4-BE49-F238E27FC236}">
                    <a16:creationId xmlns:a16="http://schemas.microsoft.com/office/drawing/2014/main" id="{1F976A60-E68B-440D-253D-FB7D08104505}"/>
                  </a:ext>
                </a:extLst>
              </p:cNvPr>
              <p:cNvSpPr txBox="1"/>
              <p:nvPr/>
            </p:nvSpPr>
            <p:spPr>
              <a:xfrm>
                <a:off x="569668" y="4074935"/>
                <a:ext cx="390337" cy="337374"/>
              </a:xfrm>
              <a:prstGeom prst="rect">
                <a:avLst/>
              </a:prstGeom>
              <a:noFill/>
            </p:spPr>
            <p:txBody>
              <a:bodyPr wrap="none" rtlCol="0">
                <a:spAutoFit/>
              </a:bodyPr>
              <a:lstStyle/>
              <a:p>
                <a:r>
                  <a:rPr lang="tr-TR" sz="1400" b="1" dirty="0"/>
                  <a:t>Rz</a:t>
                </a:r>
              </a:p>
            </p:txBody>
          </p:sp>
          <p:sp>
            <p:nvSpPr>
              <p:cNvPr id="19" name="Metin kutusu 18">
                <a:extLst>
                  <a:ext uri="{FF2B5EF4-FFF2-40B4-BE49-F238E27FC236}">
                    <a16:creationId xmlns:a16="http://schemas.microsoft.com/office/drawing/2014/main" id="{BAAA494B-05AE-677E-B9D0-817122B3134C}"/>
                  </a:ext>
                </a:extLst>
              </p:cNvPr>
              <p:cNvSpPr txBox="1"/>
              <p:nvPr/>
            </p:nvSpPr>
            <p:spPr>
              <a:xfrm>
                <a:off x="2145610" y="4564106"/>
                <a:ext cx="402231" cy="337374"/>
              </a:xfrm>
              <a:prstGeom prst="rect">
                <a:avLst/>
              </a:prstGeom>
              <a:noFill/>
            </p:spPr>
            <p:txBody>
              <a:bodyPr wrap="none" rtlCol="0">
                <a:spAutoFit/>
              </a:bodyPr>
              <a:lstStyle/>
              <a:p>
                <a:r>
                  <a:rPr lang="tr-TR" sz="1400" b="1" dirty="0"/>
                  <a:t>Ry</a:t>
                </a:r>
              </a:p>
            </p:txBody>
          </p:sp>
          <p:sp>
            <p:nvSpPr>
              <p:cNvPr id="20" name="Metin kutusu 19">
                <a:extLst>
                  <a:ext uri="{FF2B5EF4-FFF2-40B4-BE49-F238E27FC236}">
                    <a16:creationId xmlns:a16="http://schemas.microsoft.com/office/drawing/2014/main" id="{8A0532CF-1B98-E841-757E-D08A0B3DE6A8}"/>
                  </a:ext>
                </a:extLst>
              </p:cNvPr>
              <p:cNvSpPr txBox="1"/>
              <p:nvPr/>
            </p:nvSpPr>
            <p:spPr>
              <a:xfrm>
                <a:off x="2194705" y="5549276"/>
                <a:ext cx="400830" cy="337374"/>
              </a:xfrm>
              <a:prstGeom prst="rect">
                <a:avLst/>
              </a:prstGeom>
              <a:noFill/>
            </p:spPr>
            <p:txBody>
              <a:bodyPr wrap="none" rtlCol="0">
                <a:spAutoFit/>
              </a:bodyPr>
              <a:lstStyle/>
              <a:p>
                <a:r>
                  <a:rPr lang="tr-TR" sz="1400" b="1" dirty="0"/>
                  <a:t>Rx</a:t>
                </a:r>
              </a:p>
            </p:txBody>
          </p:sp>
          <p:sp>
            <p:nvSpPr>
              <p:cNvPr id="21" name="Metin kutusu 20">
                <a:extLst>
                  <a:ext uri="{FF2B5EF4-FFF2-40B4-BE49-F238E27FC236}">
                    <a16:creationId xmlns:a16="http://schemas.microsoft.com/office/drawing/2014/main" id="{EB92263E-C5AB-EDA4-4BCE-5DF09B251737}"/>
                  </a:ext>
                </a:extLst>
              </p:cNvPr>
              <p:cNvSpPr txBox="1"/>
              <p:nvPr/>
            </p:nvSpPr>
            <p:spPr>
              <a:xfrm>
                <a:off x="1397661" y="3861165"/>
                <a:ext cx="295901" cy="337374"/>
              </a:xfrm>
              <a:prstGeom prst="rect">
                <a:avLst/>
              </a:prstGeom>
              <a:noFill/>
            </p:spPr>
            <p:txBody>
              <a:bodyPr wrap="none" rtlCol="0">
                <a:spAutoFit/>
              </a:bodyPr>
              <a:lstStyle/>
              <a:p>
                <a:r>
                  <a:rPr lang="tr-TR" sz="1400" b="1" dirty="0"/>
                  <a:t>Z</a:t>
                </a:r>
              </a:p>
            </p:txBody>
          </p:sp>
          <p:sp>
            <p:nvSpPr>
              <p:cNvPr id="22" name="Metin kutusu 21">
                <a:extLst>
                  <a:ext uri="{FF2B5EF4-FFF2-40B4-BE49-F238E27FC236}">
                    <a16:creationId xmlns:a16="http://schemas.microsoft.com/office/drawing/2014/main" id="{486A625B-04A6-AA7F-636D-3A39D3913547}"/>
                  </a:ext>
                </a:extLst>
              </p:cNvPr>
              <p:cNvSpPr txBox="1"/>
              <p:nvPr/>
            </p:nvSpPr>
            <p:spPr>
              <a:xfrm>
                <a:off x="2662705" y="5036066"/>
                <a:ext cx="302896" cy="337375"/>
              </a:xfrm>
              <a:prstGeom prst="rect">
                <a:avLst/>
              </a:prstGeom>
              <a:noFill/>
            </p:spPr>
            <p:txBody>
              <a:bodyPr wrap="none" rtlCol="0">
                <a:spAutoFit/>
              </a:bodyPr>
              <a:lstStyle/>
              <a:p>
                <a:r>
                  <a:rPr lang="tr-TR" sz="1400" b="1" dirty="0"/>
                  <a:t>Y</a:t>
                </a:r>
              </a:p>
            </p:txBody>
          </p:sp>
          <p:sp>
            <p:nvSpPr>
              <p:cNvPr id="23" name="Metin kutusu 22">
                <a:extLst>
                  <a:ext uri="{FF2B5EF4-FFF2-40B4-BE49-F238E27FC236}">
                    <a16:creationId xmlns:a16="http://schemas.microsoft.com/office/drawing/2014/main" id="{088FB9B0-4D44-C577-D7FD-34F079F8B7C9}"/>
                  </a:ext>
                </a:extLst>
              </p:cNvPr>
              <p:cNvSpPr txBox="1"/>
              <p:nvPr/>
            </p:nvSpPr>
            <p:spPr>
              <a:xfrm>
                <a:off x="2288823" y="6165884"/>
                <a:ext cx="309891" cy="337374"/>
              </a:xfrm>
              <a:prstGeom prst="rect">
                <a:avLst/>
              </a:prstGeom>
              <a:noFill/>
            </p:spPr>
            <p:txBody>
              <a:bodyPr wrap="none" rtlCol="0">
                <a:spAutoFit/>
              </a:bodyPr>
              <a:lstStyle/>
              <a:p>
                <a:r>
                  <a:rPr lang="tr-TR" sz="1400" b="1" dirty="0"/>
                  <a:t>X</a:t>
                </a:r>
              </a:p>
            </p:txBody>
          </p:sp>
        </p:grpSp>
      </p:grpSp>
    </p:spTree>
    <p:extLst>
      <p:ext uri="{BB962C8B-B14F-4D97-AF65-F5344CB8AC3E}">
        <p14:creationId xmlns:p14="http://schemas.microsoft.com/office/powerpoint/2010/main" val="397588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B4A40-5FFF-E96A-931B-A60DE3B26DF2}"/>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CBE8AB8F-2DCA-C0EA-4209-B17E917527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53C92361-44D7-CC4C-4FF4-B06466E80D69}"/>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SONLU ELEMANLAR ANALİZLERİ / YAPISAL ANALİZLER</a:t>
            </a:r>
            <a:endParaRPr lang="tr-TR" sz="2000" dirty="0"/>
          </a:p>
        </p:txBody>
      </p:sp>
      <p:pic>
        <p:nvPicPr>
          <p:cNvPr id="3" name="Resim 2">
            <a:extLst>
              <a:ext uri="{FF2B5EF4-FFF2-40B4-BE49-F238E27FC236}">
                <a16:creationId xmlns:a16="http://schemas.microsoft.com/office/drawing/2014/main" id="{79CE816C-52B4-B61B-058B-EF4EB55D11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3592" y="1819925"/>
            <a:ext cx="4307948" cy="2160543"/>
          </a:xfrm>
          <a:prstGeom prst="rect">
            <a:avLst/>
          </a:prstGeom>
          <a:noFill/>
        </p:spPr>
      </p:pic>
      <p:pic>
        <p:nvPicPr>
          <p:cNvPr id="4" name="Resim 3">
            <a:extLst>
              <a:ext uri="{FF2B5EF4-FFF2-40B4-BE49-F238E27FC236}">
                <a16:creationId xmlns:a16="http://schemas.microsoft.com/office/drawing/2014/main" id="{547C4BAC-76DB-6D41-D521-8B52DE0DD6F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3593" y="3997516"/>
            <a:ext cx="4308902" cy="2160543"/>
          </a:xfrm>
          <a:prstGeom prst="rect">
            <a:avLst/>
          </a:prstGeom>
          <a:noFill/>
        </p:spPr>
      </p:pic>
      <p:pic>
        <p:nvPicPr>
          <p:cNvPr id="5" name="Resim 4">
            <a:extLst>
              <a:ext uri="{FF2B5EF4-FFF2-40B4-BE49-F238E27FC236}">
                <a16:creationId xmlns:a16="http://schemas.microsoft.com/office/drawing/2014/main" id="{07AC18E9-9ABF-F8E9-433A-61C44D964859}"/>
              </a:ext>
            </a:extLst>
          </p:cNvPr>
          <p:cNvPicPr>
            <a:picLocks noChangeAspect="1"/>
          </p:cNvPicPr>
          <p:nvPr/>
        </p:nvPicPr>
        <p:blipFill>
          <a:blip r:embed="rId5" cstate="print">
            <a:extLst>
              <a:ext uri="{28A0092B-C50C-407E-A947-70E740481C1C}">
                <a14:useLocalDpi xmlns:a14="http://schemas.microsoft.com/office/drawing/2010/main" val="0"/>
              </a:ext>
            </a:extLst>
          </a:blip>
          <a:srcRect l="25548" t="8706" r="33333" b="10791"/>
          <a:stretch/>
        </p:blipFill>
        <p:spPr>
          <a:xfrm>
            <a:off x="495839" y="2061154"/>
            <a:ext cx="1632973" cy="1839376"/>
          </a:xfrm>
          <a:prstGeom prst="rect">
            <a:avLst/>
          </a:prstGeom>
        </p:spPr>
      </p:pic>
      <p:pic>
        <p:nvPicPr>
          <p:cNvPr id="7" name="Resim 6">
            <a:extLst>
              <a:ext uri="{FF2B5EF4-FFF2-40B4-BE49-F238E27FC236}">
                <a16:creationId xmlns:a16="http://schemas.microsoft.com/office/drawing/2014/main" id="{BD85EC71-9ECC-E228-C68C-C5CF75221AD6}"/>
              </a:ext>
            </a:extLst>
          </p:cNvPr>
          <p:cNvPicPr>
            <a:picLocks noChangeAspect="1"/>
          </p:cNvPicPr>
          <p:nvPr/>
        </p:nvPicPr>
        <p:blipFill>
          <a:blip r:embed="rId6" cstate="print">
            <a:extLst>
              <a:ext uri="{28A0092B-C50C-407E-A947-70E740481C1C}">
                <a14:useLocalDpi xmlns:a14="http://schemas.microsoft.com/office/drawing/2010/main" val="0"/>
              </a:ext>
            </a:extLst>
          </a:blip>
          <a:srcRect l="25548" t="9178" r="33333" b="8285"/>
          <a:stretch/>
        </p:blipFill>
        <p:spPr>
          <a:xfrm>
            <a:off x="495839" y="4258350"/>
            <a:ext cx="1600046" cy="1839376"/>
          </a:xfrm>
          <a:prstGeom prst="rect">
            <a:avLst/>
          </a:prstGeom>
        </p:spPr>
      </p:pic>
      <p:grpSp>
        <p:nvGrpSpPr>
          <p:cNvPr id="8" name="Grup 7">
            <a:extLst>
              <a:ext uri="{FF2B5EF4-FFF2-40B4-BE49-F238E27FC236}">
                <a16:creationId xmlns:a16="http://schemas.microsoft.com/office/drawing/2014/main" id="{EB6FFD4E-2278-A248-4B6E-9FA42AF7C615}"/>
              </a:ext>
            </a:extLst>
          </p:cNvPr>
          <p:cNvGrpSpPr/>
          <p:nvPr/>
        </p:nvGrpSpPr>
        <p:grpSpPr>
          <a:xfrm>
            <a:off x="10618625" y="4671244"/>
            <a:ext cx="1465111" cy="1579708"/>
            <a:chOff x="10548944" y="4717485"/>
            <a:chExt cx="1465111" cy="1579708"/>
          </a:xfrm>
        </p:grpSpPr>
        <p:pic>
          <p:nvPicPr>
            <p:cNvPr id="24" name="Resim 23">
              <a:extLst>
                <a:ext uri="{FF2B5EF4-FFF2-40B4-BE49-F238E27FC236}">
                  <a16:creationId xmlns:a16="http://schemas.microsoft.com/office/drawing/2014/main" id="{92F2250C-045D-3E86-AA2A-6A6B455C8E2C}"/>
                </a:ext>
              </a:extLst>
            </p:cNvPr>
            <p:cNvPicPr>
              <a:picLocks noChangeAspect="1"/>
            </p:cNvPicPr>
            <p:nvPr/>
          </p:nvPicPr>
          <p:blipFill>
            <a:blip r:embed="rId7"/>
            <a:stretch>
              <a:fillRect/>
            </a:stretch>
          </p:blipFill>
          <p:spPr>
            <a:xfrm>
              <a:off x="10548944" y="4825977"/>
              <a:ext cx="1278720" cy="1471216"/>
            </a:xfrm>
            <a:prstGeom prst="rect">
              <a:avLst/>
            </a:prstGeom>
          </p:spPr>
        </p:pic>
        <p:grpSp>
          <p:nvGrpSpPr>
            <p:cNvPr id="25" name="Grup 24">
              <a:extLst>
                <a:ext uri="{FF2B5EF4-FFF2-40B4-BE49-F238E27FC236}">
                  <a16:creationId xmlns:a16="http://schemas.microsoft.com/office/drawing/2014/main" id="{65580021-8FCD-72E9-9C0A-038149F972B6}"/>
                </a:ext>
              </a:extLst>
            </p:cNvPr>
            <p:cNvGrpSpPr/>
            <p:nvPr/>
          </p:nvGrpSpPr>
          <p:grpSpPr>
            <a:xfrm>
              <a:off x="10577320" y="4717485"/>
              <a:ext cx="1436735" cy="1340906"/>
              <a:chOff x="569668" y="3861165"/>
              <a:chExt cx="2395933" cy="2642093"/>
            </a:xfrm>
          </p:grpSpPr>
          <p:sp>
            <p:nvSpPr>
              <p:cNvPr id="26" name="Metin kutusu 25">
                <a:extLst>
                  <a:ext uri="{FF2B5EF4-FFF2-40B4-BE49-F238E27FC236}">
                    <a16:creationId xmlns:a16="http://schemas.microsoft.com/office/drawing/2014/main" id="{E502526C-23EE-D781-4291-E06E6631A4F0}"/>
                  </a:ext>
                </a:extLst>
              </p:cNvPr>
              <p:cNvSpPr txBox="1"/>
              <p:nvPr/>
            </p:nvSpPr>
            <p:spPr>
              <a:xfrm>
                <a:off x="569668" y="4074935"/>
                <a:ext cx="390337" cy="337374"/>
              </a:xfrm>
              <a:prstGeom prst="rect">
                <a:avLst/>
              </a:prstGeom>
              <a:noFill/>
            </p:spPr>
            <p:txBody>
              <a:bodyPr wrap="none" rtlCol="0">
                <a:spAutoFit/>
              </a:bodyPr>
              <a:lstStyle/>
              <a:p>
                <a:r>
                  <a:rPr lang="tr-TR" sz="1400" b="1" dirty="0">
                    <a:solidFill>
                      <a:prstClr val="black"/>
                    </a:solidFill>
                    <a:latin typeface="Calibri"/>
                  </a:rPr>
                  <a:t>Rz</a:t>
                </a:r>
              </a:p>
            </p:txBody>
          </p:sp>
          <p:sp>
            <p:nvSpPr>
              <p:cNvPr id="27" name="Metin kutusu 26">
                <a:extLst>
                  <a:ext uri="{FF2B5EF4-FFF2-40B4-BE49-F238E27FC236}">
                    <a16:creationId xmlns:a16="http://schemas.microsoft.com/office/drawing/2014/main" id="{553251EE-1602-5189-26F3-0DA74D174CFC}"/>
                  </a:ext>
                </a:extLst>
              </p:cNvPr>
              <p:cNvSpPr txBox="1"/>
              <p:nvPr/>
            </p:nvSpPr>
            <p:spPr>
              <a:xfrm>
                <a:off x="2145610" y="4564106"/>
                <a:ext cx="402231" cy="337374"/>
              </a:xfrm>
              <a:prstGeom prst="rect">
                <a:avLst/>
              </a:prstGeom>
              <a:noFill/>
            </p:spPr>
            <p:txBody>
              <a:bodyPr wrap="none" rtlCol="0">
                <a:spAutoFit/>
              </a:bodyPr>
              <a:lstStyle/>
              <a:p>
                <a:r>
                  <a:rPr lang="tr-TR" sz="1400" b="1" dirty="0">
                    <a:solidFill>
                      <a:prstClr val="black"/>
                    </a:solidFill>
                    <a:latin typeface="Calibri"/>
                  </a:rPr>
                  <a:t>Ry</a:t>
                </a:r>
              </a:p>
            </p:txBody>
          </p:sp>
          <p:sp>
            <p:nvSpPr>
              <p:cNvPr id="28" name="Metin kutusu 27">
                <a:extLst>
                  <a:ext uri="{FF2B5EF4-FFF2-40B4-BE49-F238E27FC236}">
                    <a16:creationId xmlns:a16="http://schemas.microsoft.com/office/drawing/2014/main" id="{84ABB5CC-4C70-86CC-2390-32B0AC51E0EE}"/>
                  </a:ext>
                </a:extLst>
              </p:cNvPr>
              <p:cNvSpPr txBox="1"/>
              <p:nvPr/>
            </p:nvSpPr>
            <p:spPr>
              <a:xfrm>
                <a:off x="2194705" y="5549276"/>
                <a:ext cx="400830" cy="337374"/>
              </a:xfrm>
              <a:prstGeom prst="rect">
                <a:avLst/>
              </a:prstGeom>
              <a:noFill/>
            </p:spPr>
            <p:txBody>
              <a:bodyPr wrap="none" rtlCol="0">
                <a:spAutoFit/>
              </a:bodyPr>
              <a:lstStyle/>
              <a:p>
                <a:r>
                  <a:rPr lang="tr-TR" sz="1400" b="1" dirty="0">
                    <a:solidFill>
                      <a:prstClr val="black"/>
                    </a:solidFill>
                    <a:latin typeface="Calibri"/>
                  </a:rPr>
                  <a:t>Rx</a:t>
                </a:r>
              </a:p>
            </p:txBody>
          </p:sp>
          <p:sp>
            <p:nvSpPr>
              <p:cNvPr id="29" name="Metin kutusu 28">
                <a:extLst>
                  <a:ext uri="{FF2B5EF4-FFF2-40B4-BE49-F238E27FC236}">
                    <a16:creationId xmlns:a16="http://schemas.microsoft.com/office/drawing/2014/main" id="{873D0183-DD01-E224-0E85-985C327DCEC0}"/>
                  </a:ext>
                </a:extLst>
              </p:cNvPr>
              <p:cNvSpPr txBox="1"/>
              <p:nvPr/>
            </p:nvSpPr>
            <p:spPr>
              <a:xfrm>
                <a:off x="1397661" y="3861165"/>
                <a:ext cx="295901" cy="337374"/>
              </a:xfrm>
              <a:prstGeom prst="rect">
                <a:avLst/>
              </a:prstGeom>
              <a:noFill/>
            </p:spPr>
            <p:txBody>
              <a:bodyPr wrap="none" rtlCol="0">
                <a:spAutoFit/>
              </a:bodyPr>
              <a:lstStyle/>
              <a:p>
                <a:r>
                  <a:rPr lang="tr-TR" sz="1400" b="1" dirty="0">
                    <a:solidFill>
                      <a:prstClr val="black"/>
                    </a:solidFill>
                    <a:latin typeface="Calibri"/>
                  </a:rPr>
                  <a:t>Z</a:t>
                </a:r>
              </a:p>
            </p:txBody>
          </p:sp>
          <p:sp>
            <p:nvSpPr>
              <p:cNvPr id="30" name="Metin kutusu 29">
                <a:extLst>
                  <a:ext uri="{FF2B5EF4-FFF2-40B4-BE49-F238E27FC236}">
                    <a16:creationId xmlns:a16="http://schemas.microsoft.com/office/drawing/2014/main" id="{56DDA084-FBAC-0F49-D95A-BEF4DE910139}"/>
                  </a:ext>
                </a:extLst>
              </p:cNvPr>
              <p:cNvSpPr txBox="1"/>
              <p:nvPr/>
            </p:nvSpPr>
            <p:spPr>
              <a:xfrm>
                <a:off x="2662705" y="5036066"/>
                <a:ext cx="302896" cy="337375"/>
              </a:xfrm>
              <a:prstGeom prst="rect">
                <a:avLst/>
              </a:prstGeom>
              <a:noFill/>
            </p:spPr>
            <p:txBody>
              <a:bodyPr wrap="none" rtlCol="0">
                <a:spAutoFit/>
              </a:bodyPr>
              <a:lstStyle/>
              <a:p>
                <a:r>
                  <a:rPr lang="tr-TR" sz="1400" b="1" dirty="0">
                    <a:solidFill>
                      <a:prstClr val="black"/>
                    </a:solidFill>
                    <a:latin typeface="Calibri"/>
                  </a:rPr>
                  <a:t>Y</a:t>
                </a:r>
              </a:p>
            </p:txBody>
          </p:sp>
          <p:sp>
            <p:nvSpPr>
              <p:cNvPr id="31" name="Metin kutusu 30">
                <a:extLst>
                  <a:ext uri="{FF2B5EF4-FFF2-40B4-BE49-F238E27FC236}">
                    <a16:creationId xmlns:a16="http://schemas.microsoft.com/office/drawing/2014/main" id="{5B7FF37B-929B-DEB9-F1E5-CA9A9953B118}"/>
                  </a:ext>
                </a:extLst>
              </p:cNvPr>
              <p:cNvSpPr txBox="1"/>
              <p:nvPr/>
            </p:nvSpPr>
            <p:spPr>
              <a:xfrm>
                <a:off x="2288823" y="6165884"/>
                <a:ext cx="309891" cy="337374"/>
              </a:xfrm>
              <a:prstGeom prst="rect">
                <a:avLst/>
              </a:prstGeom>
              <a:noFill/>
            </p:spPr>
            <p:txBody>
              <a:bodyPr wrap="none" rtlCol="0">
                <a:spAutoFit/>
              </a:bodyPr>
              <a:lstStyle/>
              <a:p>
                <a:r>
                  <a:rPr lang="tr-TR" sz="1400" b="1" dirty="0">
                    <a:solidFill>
                      <a:prstClr val="black"/>
                    </a:solidFill>
                    <a:latin typeface="Calibri"/>
                  </a:rPr>
                  <a:t>X</a:t>
                </a:r>
              </a:p>
            </p:txBody>
          </p:sp>
        </p:grpSp>
      </p:grpSp>
      <p:sp>
        <p:nvSpPr>
          <p:cNvPr id="32" name="Metin kutusu 31">
            <a:extLst>
              <a:ext uri="{FF2B5EF4-FFF2-40B4-BE49-F238E27FC236}">
                <a16:creationId xmlns:a16="http://schemas.microsoft.com/office/drawing/2014/main" id="{7AB8360C-551B-A59A-F345-52E061C2E288}"/>
              </a:ext>
            </a:extLst>
          </p:cNvPr>
          <p:cNvSpPr txBox="1"/>
          <p:nvPr/>
        </p:nvSpPr>
        <p:spPr>
          <a:xfrm>
            <a:off x="6830794" y="1697831"/>
            <a:ext cx="3399844" cy="1754326"/>
          </a:xfrm>
          <a:prstGeom prst="rect">
            <a:avLst/>
          </a:prstGeom>
          <a:noFill/>
        </p:spPr>
        <p:txBody>
          <a:bodyPr wrap="square" rtlCol="0">
            <a:spAutoFit/>
          </a:bodyPr>
          <a:lstStyle/>
          <a:p>
            <a:pPr marL="285750" indent="-285750">
              <a:buFont typeface="Wingdings" panose="05000000000000000000" pitchFamily="2" charset="2"/>
              <a:buChar char="ü"/>
            </a:pPr>
            <a:r>
              <a:rPr lang="tr-TR" dirty="0">
                <a:solidFill>
                  <a:prstClr val="black"/>
                </a:solidFill>
              </a:rPr>
              <a:t>Radyal yönde (±X, ±Y) iç boru 1 mm hareket ettirilerek kauçuğun verdiği tepki hesaplanarak kuvvet-deplasman eğrileri oluşturulur. </a:t>
            </a:r>
          </a:p>
        </p:txBody>
      </p:sp>
      <p:sp>
        <p:nvSpPr>
          <p:cNvPr id="33" name="Metin kutusu 32">
            <a:extLst>
              <a:ext uri="{FF2B5EF4-FFF2-40B4-BE49-F238E27FC236}">
                <a16:creationId xmlns:a16="http://schemas.microsoft.com/office/drawing/2014/main" id="{3D6010FD-E719-977F-C34F-745C43A2DAEF}"/>
              </a:ext>
            </a:extLst>
          </p:cNvPr>
          <p:cNvSpPr txBox="1"/>
          <p:nvPr/>
        </p:nvSpPr>
        <p:spPr>
          <a:xfrm>
            <a:off x="6961342" y="4006523"/>
            <a:ext cx="3269295" cy="1754326"/>
          </a:xfrm>
          <a:prstGeom prst="rect">
            <a:avLst/>
          </a:prstGeom>
          <a:noFill/>
        </p:spPr>
        <p:txBody>
          <a:bodyPr wrap="square" rtlCol="0">
            <a:spAutoFit/>
          </a:bodyPr>
          <a:lstStyle/>
          <a:p>
            <a:pPr marL="285750" indent="-285750">
              <a:buFont typeface="Wingdings" panose="05000000000000000000" pitchFamily="2" charset="2"/>
              <a:buChar char="ü"/>
            </a:pPr>
            <a:r>
              <a:rPr lang="tr-TR" dirty="0">
                <a:solidFill>
                  <a:prstClr val="black"/>
                </a:solidFill>
              </a:rPr>
              <a:t>Eksenel yönde (±Z) iç </a:t>
            </a:r>
            <a:r>
              <a:rPr lang="tr-TR">
                <a:solidFill>
                  <a:prstClr val="black"/>
                </a:solidFill>
              </a:rPr>
              <a:t>boru 1 mm </a:t>
            </a:r>
            <a:r>
              <a:rPr lang="tr-TR" dirty="0">
                <a:solidFill>
                  <a:prstClr val="black"/>
                </a:solidFill>
              </a:rPr>
              <a:t>hareket ettirilerek kauçuğun verdiği tepki hesaplanarak kuvvet-deplasman eğrileri oluşturulur. </a:t>
            </a:r>
          </a:p>
        </p:txBody>
      </p:sp>
    </p:spTree>
    <p:extLst>
      <p:ext uri="{BB962C8B-B14F-4D97-AF65-F5344CB8AC3E}">
        <p14:creationId xmlns:p14="http://schemas.microsoft.com/office/powerpoint/2010/main" val="2325756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77053-B588-3256-8659-22FD3A537E1D}"/>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A4ED265C-4E34-9DED-834A-ECFD126C3F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51F11DF5-F4F7-6D8B-378B-65B5A3BE67F6}"/>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FİZİKSEL TESTLER</a:t>
            </a:r>
            <a:endParaRPr lang="tr-TR" sz="2000" dirty="0"/>
          </a:p>
        </p:txBody>
      </p:sp>
      <p:pic>
        <p:nvPicPr>
          <p:cNvPr id="9" name="Resim 8">
            <a:extLst>
              <a:ext uri="{FF2B5EF4-FFF2-40B4-BE49-F238E27FC236}">
                <a16:creationId xmlns:a16="http://schemas.microsoft.com/office/drawing/2014/main" id="{A8FC1492-8EAC-2E2E-5667-3F27D1AB44C2}"/>
              </a:ext>
            </a:extLst>
          </p:cNvPr>
          <p:cNvPicPr>
            <a:picLocks noChangeAspect="1"/>
          </p:cNvPicPr>
          <p:nvPr/>
        </p:nvPicPr>
        <p:blipFill>
          <a:blip r:embed="rId3"/>
          <a:stretch>
            <a:fillRect/>
          </a:stretch>
        </p:blipFill>
        <p:spPr>
          <a:xfrm>
            <a:off x="2772706" y="3265471"/>
            <a:ext cx="885949" cy="327058"/>
          </a:xfrm>
          <a:prstGeom prst="rect">
            <a:avLst/>
          </a:prstGeom>
        </p:spPr>
      </p:pic>
      <p:grpSp>
        <p:nvGrpSpPr>
          <p:cNvPr id="12" name="Grup 11">
            <a:extLst>
              <a:ext uri="{FF2B5EF4-FFF2-40B4-BE49-F238E27FC236}">
                <a16:creationId xmlns:a16="http://schemas.microsoft.com/office/drawing/2014/main" id="{4E9543B7-B225-6CF3-6519-12C9495A0309}"/>
              </a:ext>
            </a:extLst>
          </p:cNvPr>
          <p:cNvGrpSpPr/>
          <p:nvPr/>
        </p:nvGrpSpPr>
        <p:grpSpPr>
          <a:xfrm>
            <a:off x="6094746" y="2200621"/>
            <a:ext cx="5607630" cy="3924261"/>
            <a:chOff x="2952799" y="1444027"/>
            <a:chExt cx="6203665" cy="4380749"/>
          </a:xfrm>
        </p:grpSpPr>
        <p:pic>
          <p:nvPicPr>
            <p:cNvPr id="13" name="Resim 12">
              <a:extLst>
                <a:ext uri="{FF2B5EF4-FFF2-40B4-BE49-F238E27FC236}">
                  <a16:creationId xmlns:a16="http://schemas.microsoft.com/office/drawing/2014/main" id="{734B8DCF-C061-145C-C697-922B96F2A943}"/>
                </a:ext>
              </a:extLst>
            </p:cNvPr>
            <p:cNvPicPr>
              <a:picLocks noChangeAspect="1"/>
            </p:cNvPicPr>
            <p:nvPr/>
          </p:nvPicPr>
          <p:blipFill>
            <a:blip r:embed="rId4"/>
            <a:stretch>
              <a:fillRect/>
            </a:stretch>
          </p:blipFill>
          <p:spPr>
            <a:xfrm>
              <a:off x="2952799" y="1444027"/>
              <a:ext cx="3907865" cy="4380749"/>
            </a:xfrm>
            <a:prstGeom prst="rect">
              <a:avLst/>
            </a:prstGeom>
          </p:spPr>
        </p:pic>
        <p:pic>
          <p:nvPicPr>
            <p:cNvPr id="14" name="Resim 13">
              <a:extLst>
                <a:ext uri="{FF2B5EF4-FFF2-40B4-BE49-F238E27FC236}">
                  <a16:creationId xmlns:a16="http://schemas.microsoft.com/office/drawing/2014/main" id="{1760BDF5-5E1D-4C85-0556-9B2ADC1553B7}"/>
                </a:ext>
              </a:extLst>
            </p:cNvPr>
            <p:cNvPicPr>
              <a:picLocks noChangeAspect="1"/>
            </p:cNvPicPr>
            <p:nvPr/>
          </p:nvPicPr>
          <p:blipFill>
            <a:blip r:embed="rId5"/>
            <a:stretch>
              <a:fillRect/>
            </a:stretch>
          </p:blipFill>
          <p:spPr>
            <a:xfrm>
              <a:off x="6860664" y="1444027"/>
              <a:ext cx="2295800" cy="4380749"/>
            </a:xfrm>
            <a:prstGeom prst="rect">
              <a:avLst/>
            </a:prstGeom>
          </p:spPr>
        </p:pic>
      </p:grpSp>
      <p:sp>
        <p:nvSpPr>
          <p:cNvPr id="15" name="Metin kutusu 14">
            <a:extLst>
              <a:ext uri="{FF2B5EF4-FFF2-40B4-BE49-F238E27FC236}">
                <a16:creationId xmlns:a16="http://schemas.microsoft.com/office/drawing/2014/main" id="{E384DD0A-47A0-25F2-40C9-9962555F12A1}"/>
              </a:ext>
            </a:extLst>
          </p:cNvPr>
          <p:cNvSpPr txBox="1"/>
          <p:nvPr/>
        </p:nvSpPr>
        <p:spPr>
          <a:xfrm>
            <a:off x="186265" y="1567053"/>
            <a:ext cx="11942246" cy="646331"/>
          </a:xfrm>
          <a:prstGeom prst="rect">
            <a:avLst/>
          </a:prstGeom>
          <a:noFill/>
        </p:spPr>
        <p:txBody>
          <a:bodyPr wrap="square" rtlCol="0">
            <a:spAutoFit/>
          </a:bodyPr>
          <a:lstStyle/>
          <a:p>
            <a:pPr marL="285750" indent="-285750">
              <a:buFont typeface="Wingdings" panose="05000000000000000000" pitchFamily="2" charset="2"/>
              <a:buChar char="Ø"/>
            </a:pPr>
            <a:r>
              <a:rPr lang="tr-TR" dirty="0">
                <a:solidFill>
                  <a:prstClr val="black"/>
                </a:solidFill>
              </a:rPr>
              <a:t>Konvansiyonel burç tipi olan, iç ve dış boruları düz forma sahip burç tipinin statik olarak radyal ve eksenel yönlerde burç verileri toplanmıştır. </a:t>
            </a:r>
          </a:p>
        </p:txBody>
      </p:sp>
      <p:grpSp>
        <p:nvGrpSpPr>
          <p:cNvPr id="18" name="Grup 17">
            <a:extLst>
              <a:ext uri="{FF2B5EF4-FFF2-40B4-BE49-F238E27FC236}">
                <a16:creationId xmlns:a16="http://schemas.microsoft.com/office/drawing/2014/main" id="{5CFCB48D-5C0B-1393-9EE6-A7C965DE161D}"/>
              </a:ext>
            </a:extLst>
          </p:cNvPr>
          <p:cNvGrpSpPr/>
          <p:nvPr/>
        </p:nvGrpSpPr>
        <p:grpSpPr>
          <a:xfrm>
            <a:off x="1153613" y="4126303"/>
            <a:ext cx="3453733" cy="2009398"/>
            <a:chOff x="2251033" y="4219417"/>
            <a:chExt cx="3453733" cy="2009398"/>
          </a:xfrm>
        </p:grpSpPr>
        <p:pic>
          <p:nvPicPr>
            <p:cNvPr id="19" name="Resim 18">
              <a:extLst>
                <a:ext uri="{FF2B5EF4-FFF2-40B4-BE49-F238E27FC236}">
                  <a16:creationId xmlns:a16="http://schemas.microsoft.com/office/drawing/2014/main" id="{2660F8EE-593B-CACE-5724-A58D49D757E4}"/>
                </a:ext>
              </a:extLst>
            </p:cNvPr>
            <p:cNvPicPr>
              <a:picLocks noChangeAspect="1"/>
            </p:cNvPicPr>
            <p:nvPr/>
          </p:nvPicPr>
          <p:blipFill>
            <a:blip r:embed="rId6"/>
            <a:srcRect l="50952" t="1828" b="5652"/>
            <a:stretch/>
          </p:blipFill>
          <p:spPr>
            <a:xfrm>
              <a:off x="2251033" y="4436953"/>
              <a:ext cx="1401972" cy="1791862"/>
            </a:xfrm>
            <a:prstGeom prst="rect">
              <a:avLst/>
            </a:prstGeom>
          </p:spPr>
        </p:pic>
        <p:pic>
          <p:nvPicPr>
            <p:cNvPr id="20" name="Resim 19">
              <a:extLst>
                <a:ext uri="{FF2B5EF4-FFF2-40B4-BE49-F238E27FC236}">
                  <a16:creationId xmlns:a16="http://schemas.microsoft.com/office/drawing/2014/main" id="{C3B8EB2D-15A6-1400-9308-DD9D01165DB1}"/>
                </a:ext>
              </a:extLst>
            </p:cNvPr>
            <p:cNvPicPr>
              <a:picLocks noChangeAspect="1"/>
            </p:cNvPicPr>
            <p:nvPr/>
          </p:nvPicPr>
          <p:blipFill>
            <a:blip r:embed="rId7"/>
            <a:stretch>
              <a:fillRect/>
            </a:stretch>
          </p:blipFill>
          <p:spPr>
            <a:xfrm>
              <a:off x="3712484" y="4219417"/>
              <a:ext cx="1992282" cy="2009398"/>
            </a:xfrm>
            <a:prstGeom prst="rect">
              <a:avLst/>
            </a:prstGeom>
          </p:spPr>
        </p:pic>
      </p:grpSp>
      <p:grpSp>
        <p:nvGrpSpPr>
          <p:cNvPr id="21" name="Grup 20">
            <a:extLst>
              <a:ext uri="{FF2B5EF4-FFF2-40B4-BE49-F238E27FC236}">
                <a16:creationId xmlns:a16="http://schemas.microsoft.com/office/drawing/2014/main" id="{C14D90D6-7B82-950D-9401-342F0690E76B}"/>
              </a:ext>
            </a:extLst>
          </p:cNvPr>
          <p:cNvGrpSpPr/>
          <p:nvPr/>
        </p:nvGrpSpPr>
        <p:grpSpPr>
          <a:xfrm>
            <a:off x="1153613" y="2204904"/>
            <a:ext cx="3446027" cy="1791862"/>
            <a:chOff x="2258739" y="1986110"/>
            <a:chExt cx="3446027" cy="1791862"/>
          </a:xfrm>
        </p:grpSpPr>
        <p:pic>
          <p:nvPicPr>
            <p:cNvPr id="22" name="Resim 21">
              <a:extLst>
                <a:ext uri="{FF2B5EF4-FFF2-40B4-BE49-F238E27FC236}">
                  <a16:creationId xmlns:a16="http://schemas.microsoft.com/office/drawing/2014/main" id="{B488794D-1BD0-A8BC-5722-C698B3AF9A7B}"/>
                </a:ext>
              </a:extLst>
            </p:cNvPr>
            <p:cNvPicPr>
              <a:picLocks noChangeAspect="1"/>
            </p:cNvPicPr>
            <p:nvPr/>
          </p:nvPicPr>
          <p:blipFill>
            <a:blip r:embed="rId6"/>
            <a:srcRect t="1828" r="49168" b="6474"/>
            <a:stretch/>
          </p:blipFill>
          <p:spPr>
            <a:xfrm>
              <a:off x="2258739" y="1986110"/>
              <a:ext cx="1459278" cy="1791862"/>
            </a:xfrm>
            <a:prstGeom prst="rect">
              <a:avLst/>
            </a:prstGeom>
          </p:spPr>
        </p:pic>
        <p:pic>
          <p:nvPicPr>
            <p:cNvPr id="23" name="Resim 22">
              <a:extLst>
                <a:ext uri="{FF2B5EF4-FFF2-40B4-BE49-F238E27FC236}">
                  <a16:creationId xmlns:a16="http://schemas.microsoft.com/office/drawing/2014/main" id="{530F9CBE-8479-E519-EC1B-908BFA8B669B}"/>
                </a:ext>
              </a:extLst>
            </p:cNvPr>
            <p:cNvPicPr>
              <a:picLocks noChangeAspect="1"/>
            </p:cNvPicPr>
            <p:nvPr/>
          </p:nvPicPr>
          <p:blipFill>
            <a:blip r:embed="rId8"/>
            <a:stretch>
              <a:fillRect/>
            </a:stretch>
          </p:blipFill>
          <p:spPr>
            <a:xfrm>
              <a:off x="3712483" y="2029261"/>
              <a:ext cx="1992283" cy="1748711"/>
            </a:xfrm>
            <a:prstGeom prst="rect">
              <a:avLst/>
            </a:prstGeom>
          </p:spPr>
        </p:pic>
      </p:grpSp>
    </p:spTree>
    <p:extLst>
      <p:ext uri="{BB962C8B-B14F-4D97-AF65-F5344CB8AC3E}">
        <p14:creationId xmlns:p14="http://schemas.microsoft.com/office/powerpoint/2010/main" val="3091018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AEB39-F4D5-3B27-225E-B04E817D5572}"/>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E41C05EA-9F85-3879-C182-A594BF49EF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89F92B54-1447-5D6D-0288-8E6766341BF2}"/>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MAKİNE ÖĞRENME (ML) METODOLOJİSİ</a:t>
            </a:r>
            <a:endParaRPr lang="tr-TR" sz="2000" dirty="0"/>
          </a:p>
        </p:txBody>
      </p:sp>
      <p:sp>
        <p:nvSpPr>
          <p:cNvPr id="3" name="Metin kutusu 2">
            <a:extLst>
              <a:ext uri="{FF2B5EF4-FFF2-40B4-BE49-F238E27FC236}">
                <a16:creationId xmlns:a16="http://schemas.microsoft.com/office/drawing/2014/main" id="{B76A66FB-7867-FD6E-17F7-468E29B515FC}"/>
              </a:ext>
            </a:extLst>
          </p:cNvPr>
          <p:cNvSpPr txBox="1"/>
          <p:nvPr/>
        </p:nvSpPr>
        <p:spPr>
          <a:xfrm>
            <a:off x="263350" y="1587406"/>
            <a:ext cx="8412079" cy="1815882"/>
          </a:xfrm>
          <a:prstGeom prst="rect">
            <a:avLst/>
          </a:prstGeom>
          <a:noFill/>
        </p:spPr>
        <p:txBody>
          <a:bodyPr wrap="square">
            <a:spAutoFit/>
          </a:bodyPr>
          <a:lstStyle/>
          <a:p>
            <a:r>
              <a:rPr lang="tr-TR" sz="1600" dirty="0">
                <a:solidFill>
                  <a:prstClr val="black"/>
                </a:solidFill>
                <a:ea typeface="Times New Roman" panose="02020603050405020304" pitchFamily="18" charset="0"/>
              </a:rPr>
              <a:t>Makine öğrenmesi türü ve yöntemi olarak </a:t>
            </a:r>
            <a:r>
              <a:rPr lang="tr-TR" sz="1600" b="1" dirty="0">
                <a:solidFill>
                  <a:prstClr val="black"/>
                </a:solidFill>
                <a:ea typeface="Times New Roman" panose="02020603050405020304" pitchFamily="18" charset="0"/>
              </a:rPr>
              <a:t>Sinir Ağı (</a:t>
            </a:r>
            <a:r>
              <a:rPr lang="tr-TR" sz="1600" b="1" dirty="0" err="1">
                <a:solidFill>
                  <a:prstClr val="black"/>
                </a:solidFill>
                <a:ea typeface="Times New Roman" panose="02020603050405020304" pitchFamily="18" charset="0"/>
              </a:rPr>
              <a:t>Neural</a:t>
            </a:r>
            <a:r>
              <a:rPr lang="tr-TR" sz="1600" b="1" dirty="0">
                <a:solidFill>
                  <a:prstClr val="black"/>
                </a:solidFill>
                <a:ea typeface="Times New Roman" panose="02020603050405020304" pitchFamily="18" charset="0"/>
              </a:rPr>
              <a:t> Network) </a:t>
            </a:r>
            <a:r>
              <a:rPr lang="tr-TR" sz="1600" dirty="0">
                <a:solidFill>
                  <a:prstClr val="black"/>
                </a:solidFill>
                <a:ea typeface="Times New Roman" panose="02020603050405020304" pitchFamily="18" charset="0"/>
              </a:rPr>
              <a:t>belirlenmiştir. </a:t>
            </a:r>
          </a:p>
          <a:p>
            <a:endParaRPr lang="tr-TR" sz="1600" dirty="0">
              <a:solidFill>
                <a:prstClr val="black"/>
              </a:solidFill>
              <a:ea typeface="Times New Roman" panose="02020603050405020304" pitchFamily="18" charset="0"/>
            </a:endParaRPr>
          </a:p>
          <a:p>
            <a:pPr marL="285750" indent="-285750">
              <a:buFont typeface="Arial" panose="020B0604020202020204" pitchFamily="34" charset="0"/>
              <a:buChar char="•"/>
            </a:pPr>
            <a:r>
              <a:rPr lang="tr-TR" sz="1600" u="sng" dirty="0">
                <a:solidFill>
                  <a:prstClr val="black"/>
                </a:solidFill>
              </a:rPr>
              <a:t>Giriş Katmanı (</a:t>
            </a:r>
            <a:r>
              <a:rPr lang="tr-TR" sz="1600" u="sng" dirty="0" err="1">
                <a:solidFill>
                  <a:prstClr val="black"/>
                </a:solidFill>
              </a:rPr>
              <a:t>Input</a:t>
            </a:r>
            <a:r>
              <a:rPr lang="tr-TR" sz="1600" u="sng" dirty="0">
                <a:solidFill>
                  <a:prstClr val="black"/>
                </a:solidFill>
              </a:rPr>
              <a:t> </a:t>
            </a:r>
            <a:r>
              <a:rPr lang="tr-TR" sz="1600" u="sng" dirty="0" err="1">
                <a:solidFill>
                  <a:prstClr val="black"/>
                </a:solidFill>
              </a:rPr>
              <a:t>Layer</a:t>
            </a:r>
            <a:r>
              <a:rPr lang="tr-TR" sz="1600" u="sng" dirty="0">
                <a:solidFill>
                  <a:prstClr val="black"/>
                </a:solidFill>
              </a:rPr>
              <a:t>): </a:t>
            </a:r>
            <a:r>
              <a:rPr lang="tr-TR" sz="1600" dirty="0">
                <a:solidFill>
                  <a:prstClr val="black"/>
                </a:solidFill>
              </a:rPr>
              <a:t>Modelin veriyi aldığı ilk katmandır. Her bir nöron bir özelliği temsil eder. </a:t>
            </a:r>
          </a:p>
          <a:p>
            <a:pPr marL="285750" indent="-285750">
              <a:buFont typeface="Arial" panose="020B0604020202020204" pitchFamily="34" charset="0"/>
              <a:buChar char="•"/>
            </a:pPr>
            <a:r>
              <a:rPr lang="tr-TR" sz="1600" u="sng" dirty="0">
                <a:solidFill>
                  <a:prstClr val="black"/>
                </a:solidFill>
              </a:rPr>
              <a:t>Gizli Katmanlar (</a:t>
            </a:r>
            <a:r>
              <a:rPr lang="tr-TR" sz="1600" u="sng" dirty="0" err="1">
                <a:solidFill>
                  <a:prstClr val="black"/>
                </a:solidFill>
              </a:rPr>
              <a:t>Hidden</a:t>
            </a:r>
            <a:r>
              <a:rPr lang="tr-TR" sz="1600" u="sng" dirty="0">
                <a:solidFill>
                  <a:prstClr val="black"/>
                </a:solidFill>
              </a:rPr>
              <a:t> </a:t>
            </a:r>
            <a:r>
              <a:rPr lang="tr-TR" sz="1600" u="sng" dirty="0" err="1">
                <a:solidFill>
                  <a:prstClr val="black"/>
                </a:solidFill>
              </a:rPr>
              <a:t>Layers</a:t>
            </a:r>
            <a:r>
              <a:rPr lang="tr-TR" sz="1600" u="sng" dirty="0">
                <a:solidFill>
                  <a:prstClr val="black"/>
                </a:solidFill>
              </a:rPr>
              <a:t>): </a:t>
            </a:r>
            <a:r>
              <a:rPr lang="tr-TR" sz="1600" dirty="0">
                <a:solidFill>
                  <a:prstClr val="black"/>
                </a:solidFill>
              </a:rPr>
              <a:t>Giriş ve çıkış katmanları arasında yer alan katmanlardır. Gizli katmanlar, veriyi işleyerek özellik çıkarımı yapar ve öğrenme sürecini gerçekleştirir.</a:t>
            </a:r>
          </a:p>
          <a:p>
            <a:pPr marL="285750" indent="-285750">
              <a:buFont typeface="Arial" panose="020B0604020202020204" pitchFamily="34" charset="0"/>
              <a:buChar char="•"/>
            </a:pPr>
            <a:r>
              <a:rPr lang="tr-TR" sz="1600" u="sng" dirty="0">
                <a:solidFill>
                  <a:prstClr val="black"/>
                </a:solidFill>
              </a:rPr>
              <a:t>Çıkış Katmanı (</a:t>
            </a:r>
            <a:r>
              <a:rPr lang="tr-TR" sz="1600" u="sng" dirty="0" err="1">
                <a:solidFill>
                  <a:prstClr val="black"/>
                </a:solidFill>
              </a:rPr>
              <a:t>Output</a:t>
            </a:r>
            <a:r>
              <a:rPr lang="tr-TR" sz="1600" u="sng" dirty="0">
                <a:solidFill>
                  <a:prstClr val="black"/>
                </a:solidFill>
              </a:rPr>
              <a:t> </a:t>
            </a:r>
            <a:r>
              <a:rPr lang="tr-TR" sz="1600" u="sng" dirty="0" err="1">
                <a:solidFill>
                  <a:prstClr val="black"/>
                </a:solidFill>
              </a:rPr>
              <a:t>Layer</a:t>
            </a:r>
            <a:r>
              <a:rPr lang="tr-TR" sz="1600" u="sng" dirty="0">
                <a:solidFill>
                  <a:prstClr val="black"/>
                </a:solidFill>
              </a:rPr>
              <a:t>): </a:t>
            </a:r>
            <a:r>
              <a:rPr lang="tr-TR" sz="1600" dirty="0">
                <a:solidFill>
                  <a:prstClr val="black"/>
                </a:solidFill>
              </a:rPr>
              <a:t>Modelin tahminlerini veya çıktılarını verdiği son katmandır. </a:t>
            </a:r>
          </a:p>
        </p:txBody>
      </p:sp>
      <p:pic>
        <p:nvPicPr>
          <p:cNvPr id="4" name="Resim 3">
            <a:extLst>
              <a:ext uri="{FF2B5EF4-FFF2-40B4-BE49-F238E27FC236}">
                <a16:creationId xmlns:a16="http://schemas.microsoft.com/office/drawing/2014/main" id="{000539A8-1E43-AB36-31E0-68B9433381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43" b="1"/>
          <a:stretch/>
        </p:blipFill>
        <p:spPr>
          <a:xfrm>
            <a:off x="10416480" y="6273832"/>
            <a:ext cx="1631504" cy="583832"/>
          </a:xfrm>
          <a:prstGeom prst="rect">
            <a:avLst/>
          </a:prstGeom>
        </p:spPr>
      </p:pic>
      <p:pic>
        <p:nvPicPr>
          <p:cNvPr id="7" name="Resim 6">
            <a:extLst>
              <a:ext uri="{FF2B5EF4-FFF2-40B4-BE49-F238E27FC236}">
                <a16:creationId xmlns:a16="http://schemas.microsoft.com/office/drawing/2014/main" id="{98E9FDD0-EC6E-5414-6354-FFE5CA23DD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08914" y="1587406"/>
            <a:ext cx="3279423" cy="3568254"/>
          </a:xfrm>
          <a:prstGeom prst="rect">
            <a:avLst/>
          </a:prstGeom>
          <a:noFill/>
          <a:ln>
            <a:noFill/>
          </a:ln>
        </p:spPr>
      </p:pic>
      <p:sp>
        <p:nvSpPr>
          <p:cNvPr id="5" name="Metin kutusu 4">
            <a:extLst>
              <a:ext uri="{FF2B5EF4-FFF2-40B4-BE49-F238E27FC236}">
                <a16:creationId xmlns:a16="http://schemas.microsoft.com/office/drawing/2014/main" id="{64D6ADAF-3E96-5AE7-2B22-5011C66830EA}"/>
              </a:ext>
            </a:extLst>
          </p:cNvPr>
          <p:cNvSpPr txBox="1"/>
          <p:nvPr/>
        </p:nvSpPr>
        <p:spPr>
          <a:xfrm>
            <a:off x="263350" y="3631377"/>
            <a:ext cx="10056440" cy="2642455"/>
          </a:xfrm>
          <a:prstGeom prst="rect">
            <a:avLst/>
          </a:prstGeom>
          <a:noFill/>
        </p:spPr>
        <p:txBody>
          <a:bodyPr wrap="square">
            <a:spAutoFit/>
          </a:bodyPr>
          <a:lstStyle/>
          <a:p>
            <a:pPr marL="285750" indent="-285750" algn="just">
              <a:lnSpc>
                <a:spcPct val="115000"/>
              </a:lnSpc>
              <a:spcAft>
                <a:spcPts val="800"/>
              </a:spcAft>
              <a:buFont typeface="Arial" panose="020B0604020202020204" pitchFamily="34" charset="0"/>
              <a:buChar char="•"/>
            </a:pPr>
            <a:r>
              <a:rPr lang="tr-TR" sz="1600" dirty="0">
                <a:solidFill>
                  <a:prstClr val="black"/>
                </a:solidFill>
                <a:ea typeface="Times New Roman" panose="02020603050405020304" pitchFamily="18" charset="0"/>
                <a:cs typeface="Calibri" panose="020F0502020204030204" pitchFamily="34" charset="0"/>
              </a:rPr>
              <a:t>Sinir ağı tanımlamaları;</a:t>
            </a:r>
            <a:endParaRPr lang="tr-TR" sz="1600" dirty="0">
              <a:solidFill>
                <a:prstClr val="black"/>
              </a:solidFill>
              <a:ea typeface="Times New Roman" panose="02020603050405020304" pitchFamily="18" charset="0"/>
              <a:cs typeface="Times New Roman" panose="02020603050405020304" pitchFamily="18" charset="0"/>
            </a:endParaRPr>
          </a:p>
          <a:p>
            <a:pPr marL="742950" lvl="1" indent="-285750" algn="just">
              <a:lnSpc>
                <a:spcPct val="115000"/>
              </a:lnSpc>
              <a:spcAft>
                <a:spcPts val="800"/>
              </a:spcAft>
              <a:buFont typeface="Wingdings" panose="05000000000000000000" pitchFamily="2" charset="2"/>
              <a:buChar char="Ø"/>
              <a:tabLst>
                <a:tab pos="914400" algn="l"/>
              </a:tabLst>
            </a:pPr>
            <a:r>
              <a:rPr lang="tr-TR" sz="1600" dirty="0">
                <a:solidFill>
                  <a:prstClr val="black"/>
                </a:solidFill>
                <a:ea typeface="Times New Roman" panose="02020603050405020304" pitchFamily="18" charset="0"/>
                <a:cs typeface="Calibri" panose="020F0502020204030204" pitchFamily="34" charset="0"/>
              </a:rPr>
              <a:t>4 giriş katmanı</a:t>
            </a:r>
            <a:endParaRPr lang="tr-TR" sz="1600" dirty="0">
              <a:solidFill>
                <a:prstClr val="black"/>
              </a:solidFill>
              <a:ea typeface="Times New Roman" panose="02020603050405020304" pitchFamily="18" charset="0"/>
              <a:cs typeface="Times New Roman" panose="02020603050405020304" pitchFamily="18" charset="0"/>
            </a:endParaRPr>
          </a:p>
          <a:p>
            <a:pPr marL="742950" lvl="1" indent="-285750" algn="just">
              <a:lnSpc>
                <a:spcPct val="115000"/>
              </a:lnSpc>
              <a:spcAft>
                <a:spcPts val="800"/>
              </a:spcAft>
              <a:buFont typeface="Wingdings" panose="05000000000000000000" pitchFamily="2" charset="2"/>
              <a:buChar char="Ø"/>
              <a:tabLst>
                <a:tab pos="914400" algn="l"/>
              </a:tabLst>
            </a:pPr>
            <a:r>
              <a:rPr lang="tr-TR" sz="1600" dirty="0">
                <a:solidFill>
                  <a:prstClr val="black"/>
                </a:solidFill>
                <a:ea typeface="Times New Roman" panose="02020603050405020304" pitchFamily="18" charset="0"/>
                <a:cs typeface="Calibri" panose="020F0502020204030204" pitchFamily="34" charset="0"/>
              </a:rPr>
              <a:t>50 gizli katman</a:t>
            </a:r>
            <a:endParaRPr lang="tr-TR" sz="1600" dirty="0">
              <a:solidFill>
                <a:prstClr val="black"/>
              </a:solidFill>
              <a:ea typeface="Times New Roman" panose="02020603050405020304" pitchFamily="18" charset="0"/>
              <a:cs typeface="Times New Roman" panose="02020603050405020304" pitchFamily="18" charset="0"/>
            </a:endParaRPr>
          </a:p>
          <a:p>
            <a:pPr marL="742950" lvl="1" indent="-285750" algn="just">
              <a:lnSpc>
                <a:spcPct val="115000"/>
              </a:lnSpc>
              <a:spcAft>
                <a:spcPts val="800"/>
              </a:spcAft>
              <a:buFont typeface="Wingdings" panose="05000000000000000000" pitchFamily="2" charset="2"/>
              <a:buChar char="Ø"/>
              <a:tabLst>
                <a:tab pos="914400" algn="l"/>
              </a:tabLst>
            </a:pPr>
            <a:r>
              <a:rPr lang="tr-TR" sz="1600" dirty="0">
                <a:solidFill>
                  <a:prstClr val="black"/>
                </a:solidFill>
                <a:ea typeface="Times New Roman" panose="02020603050405020304" pitchFamily="18" charset="0"/>
                <a:cs typeface="Calibri" panose="020F0502020204030204" pitchFamily="34" charset="0"/>
              </a:rPr>
              <a:t>1 çıkış katmanı (Radyal Direngenlik ve Eksenel Direngenlik için ayrı ayrı gerçekleştirilmiştir.)</a:t>
            </a:r>
            <a:endParaRPr lang="tr-TR" sz="1600" dirty="0">
              <a:solidFill>
                <a:prstClr val="black"/>
              </a:solidFill>
              <a:ea typeface="Times New Roman" panose="02020603050405020304" pitchFamily="18" charset="0"/>
              <a:cs typeface="Times New Roman" panose="02020603050405020304" pitchFamily="18" charset="0"/>
            </a:endParaRPr>
          </a:p>
          <a:p>
            <a:pPr algn="just">
              <a:lnSpc>
                <a:spcPct val="115000"/>
              </a:lnSpc>
              <a:spcAft>
                <a:spcPts val="800"/>
              </a:spcAft>
            </a:pPr>
            <a:r>
              <a:rPr lang="tr-TR" sz="1600" dirty="0">
                <a:solidFill>
                  <a:prstClr val="black"/>
                </a:solidFill>
                <a:ea typeface="Times New Roman" panose="02020603050405020304" pitchFamily="18" charset="0"/>
                <a:cs typeface="Calibri" panose="020F0502020204030204" pitchFamily="34" charset="0"/>
              </a:rPr>
              <a:t>Giriş katmanı için belirlediğimiz parametreler </a:t>
            </a:r>
            <a:r>
              <a:rPr lang="tr-TR" sz="1600" b="1" dirty="0">
                <a:solidFill>
                  <a:prstClr val="black"/>
                </a:solidFill>
                <a:ea typeface="Times New Roman" panose="02020603050405020304" pitchFamily="18" charset="0"/>
                <a:cs typeface="Calibri" panose="020F0502020204030204" pitchFamily="34" charset="0"/>
              </a:rPr>
              <a:t>kauçuk yüksekliği, genişliği, sertliği ve kalibre oranıdır.</a:t>
            </a:r>
            <a:endParaRPr lang="tr-TR" sz="1600" b="1" dirty="0">
              <a:solidFill>
                <a:prstClr val="black"/>
              </a:solidFill>
              <a:ea typeface="Times New Roman" panose="02020603050405020304" pitchFamily="18" charset="0"/>
              <a:cs typeface="Times New Roman" panose="02020603050405020304" pitchFamily="18" charset="0"/>
            </a:endParaRPr>
          </a:p>
          <a:p>
            <a:pPr algn="just">
              <a:lnSpc>
                <a:spcPct val="115000"/>
              </a:lnSpc>
              <a:spcAft>
                <a:spcPts val="800"/>
              </a:spcAft>
            </a:pPr>
            <a:r>
              <a:rPr lang="tr-TR" sz="1600" dirty="0">
                <a:solidFill>
                  <a:prstClr val="black"/>
                </a:solidFill>
                <a:ea typeface="Times New Roman" panose="02020603050405020304" pitchFamily="18" charset="0"/>
                <a:cs typeface="Calibri" panose="020F0502020204030204" pitchFamily="34" charset="0"/>
              </a:rPr>
              <a:t>Çıkış katmanımız ise </a:t>
            </a:r>
            <a:r>
              <a:rPr lang="tr-TR" sz="1600" b="1" dirty="0">
                <a:solidFill>
                  <a:prstClr val="black"/>
                </a:solidFill>
                <a:ea typeface="Times New Roman" panose="02020603050405020304" pitchFamily="18" charset="0"/>
                <a:cs typeface="Calibri" panose="020F0502020204030204" pitchFamily="34" charset="0"/>
              </a:rPr>
              <a:t>radyal direngenlik veya eksenel direngenliktir</a:t>
            </a:r>
            <a:r>
              <a:rPr lang="tr-TR" sz="1600" dirty="0">
                <a:solidFill>
                  <a:prstClr val="black"/>
                </a:solidFill>
                <a:ea typeface="Times New Roman" panose="02020603050405020304" pitchFamily="18" charset="0"/>
                <a:cs typeface="Calibri" panose="020F0502020204030204" pitchFamily="34" charset="0"/>
              </a:rPr>
              <a:t>. Sinir ağ tabanlı yapıda iki çıkış katmanı olamaz bu sebeple radyal ve eksenel için ayrı iki ağ kurulmuştur.</a:t>
            </a:r>
            <a:endParaRPr lang="tr-TR" sz="1600" dirty="0">
              <a:solidFill>
                <a:prstClr val="black"/>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82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7AF42-0D19-5CA8-20B5-6C18B5C58E79}"/>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23816E0C-1B19-66C0-1FC0-E0971614E1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3850C6E7-B2C0-4436-7848-46A2A3D10FCE}"/>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MAKİNE ÖĞRENME (ML) METODOLOJİSİ</a:t>
            </a:r>
            <a:endParaRPr lang="tr-TR" sz="2000" dirty="0"/>
          </a:p>
        </p:txBody>
      </p:sp>
      <p:pic>
        <p:nvPicPr>
          <p:cNvPr id="4" name="Resim 3">
            <a:extLst>
              <a:ext uri="{FF2B5EF4-FFF2-40B4-BE49-F238E27FC236}">
                <a16:creationId xmlns:a16="http://schemas.microsoft.com/office/drawing/2014/main" id="{759A41FF-A938-7275-330E-E175DEFAA4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43" b="1"/>
          <a:stretch/>
        </p:blipFill>
        <p:spPr>
          <a:xfrm>
            <a:off x="10416480" y="6273832"/>
            <a:ext cx="1631504" cy="583832"/>
          </a:xfrm>
          <a:prstGeom prst="rect">
            <a:avLst/>
          </a:prstGeom>
        </p:spPr>
      </p:pic>
      <p:sp>
        <p:nvSpPr>
          <p:cNvPr id="14" name="Metin kutusu 13">
            <a:extLst>
              <a:ext uri="{FF2B5EF4-FFF2-40B4-BE49-F238E27FC236}">
                <a16:creationId xmlns:a16="http://schemas.microsoft.com/office/drawing/2014/main" id="{53199236-BB75-A472-FA23-C78156D08781}"/>
              </a:ext>
            </a:extLst>
          </p:cNvPr>
          <p:cNvSpPr txBox="1"/>
          <p:nvPr/>
        </p:nvSpPr>
        <p:spPr>
          <a:xfrm>
            <a:off x="6486598" y="1638913"/>
            <a:ext cx="3445341" cy="395173"/>
          </a:xfrm>
          <a:prstGeom prst="rect">
            <a:avLst/>
          </a:prstGeom>
          <a:noFill/>
        </p:spPr>
        <p:txBody>
          <a:bodyPr wrap="square" rtlCol="0">
            <a:spAutoFit/>
          </a:bodyPr>
          <a:lstStyle/>
          <a:p>
            <a:pPr algn="just">
              <a:lnSpc>
                <a:spcPct val="115000"/>
              </a:lnSpc>
            </a:pPr>
            <a:r>
              <a:rPr lang="tr-TR" dirty="0">
                <a:solidFill>
                  <a:prstClr val="black"/>
                </a:solidFill>
                <a:ea typeface="Times New Roman" panose="02020603050405020304" pitchFamily="18" charset="0"/>
                <a:cs typeface="Calibri" panose="020F0502020204030204" pitchFamily="34" charset="0"/>
              </a:rPr>
              <a:t>Kütüphanelerin yüklenmesi</a:t>
            </a:r>
            <a:endParaRPr lang="tr-TR" dirty="0">
              <a:solidFill>
                <a:prstClr val="black"/>
              </a:solidFill>
              <a:ea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5D0162B0-A10B-DABD-1C15-B9AFA3E5BC17}"/>
              </a:ext>
            </a:extLst>
          </p:cNvPr>
          <p:cNvSpPr txBox="1"/>
          <p:nvPr/>
        </p:nvSpPr>
        <p:spPr>
          <a:xfrm>
            <a:off x="6486599" y="2201720"/>
            <a:ext cx="4924233" cy="710707"/>
          </a:xfrm>
          <a:prstGeom prst="rect">
            <a:avLst/>
          </a:prstGeom>
          <a:noFill/>
        </p:spPr>
        <p:txBody>
          <a:bodyPr wrap="square" rtlCol="0">
            <a:spAutoFit/>
          </a:bodyPr>
          <a:lstStyle/>
          <a:p>
            <a:pPr algn="just">
              <a:lnSpc>
                <a:spcPct val="115000"/>
              </a:lnSpc>
            </a:pPr>
            <a:r>
              <a:rPr lang="tr-TR" dirty="0">
                <a:solidFill>
                  <a:prstClr val="black"/>
                </a:solidFill>
                <a:latin typeface="Calibri"/>
                <a:ea typeface="Times New Roman" panose="02020603050405020304" pitchFamily="18" charset="0"/>
                <a:cs typeface="Calibri" panose="020F0502020204030204" pitchFamily="34" charset="0"/>
              </a:rPr>
              <a:t>Veri setinin yüklenmesi</a:t>
            </a:r>
          </a:p>
          <a:p>
            <a:pPr algn="just">
              <a:lnSpc>
                <a:spcPct val="115000"/>
              </a:lnSpc>
            </a:pPr>
            <a:r>
              <a:rPr lang="tr-TR" dirty="0">
                <a:solidFill>
                  <a:prstClr val="black"/>
                </a:solidFill>
                <a:latin typeface="Calibri"/>
                <a:ea typeface="Times New Roman" panose="02020603050405020304" pitchFamily="18" charset="0"/>
                <a:cs typeface="Calibri" panose="020F0502020204030204" pitchFamily="34" charset="0"/>
              </a:rPr>
              <a:t>Veri setini eğitme ve doğrulama kümelerine bölme</a:t>
            </a:r>
            <a:endParaRPr lang="tr-TR" dirty="0">
              <a:solidFill>
                <a:prstClr val="black"/>
              </a:solidFill>
              <a:latin typeface="Calibri"/>
              <a:ea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4FD1E8A2-27D7-91B7-ECB3-F7EBA87D4FB0}"/>
              </a:ext>
            </a:extLst>
          </p:cNvPr>
          <p:cNvSpPr txBox="1"/>
          <p:nvPr/>
        </p:nvSpPr>
        <p:spPr>
          <a:xfrm>
            <a:off x="6486599" y="3109498"/>
            <a:ext cx="4550989" cy="1032270"/>
          </a:xfrm>
          <a:prstGeom prst="rect">
            <a:avLst/>
          </a:prstGeom>
          <a:noFill/>
        </p:spPr>
        <p:txBody>
          <a:bodyPr wrap="square" rtlCol="0">
            <a:spAutoFit/>
          </a:bodyPr>
          <a:lstStyle/>
          <a:p>
            <a:pPr algn="just">
              <a:lnSpc>
                <a:spcPct val="115000"/>
              </a:lnSpc>
            </a:pPr>
            <a:r>
              <a:rPr lang="tr-TR" dirty="0">
                <a:solidFill>
                  <a:prstClr val="black"/>
                </a:solidFill>
                <a:ea typeface="Times New Roman" panose="02020603050405020304" pitchFamily="18" charset="0"/>
                <a:cs typeface="Calibri" panose="020F0502020204030204" pitchFamily="34" charset="0"/>
              </a:rPr>
              <a:t>Yapay sinir ağı modelini oluşturma ve eğitme</a:t>
            </a:r>
            <a:endParaRPr lang="tr-TR" dirty="0">
              <a:solidFill>
                <a:prstClr val="black"/>
              </a:solidFill>
              <a:ea typeface="Times New Roman" panose="02020603050405020304" pitchFamily="18" charset="0"/>
              <a:cs typeface="Times New Roman" panose="02020603050405020304" pitchFamily="18" charset="0"/>
            </a:endParaRPr>
          </a:p>
          <a:p>
            <a:pPr algn="just">
              <a:lnSpc>
                <a:spcPct val="115000"/>
              </a:lnSpc>
            </a:pPr>
            <a:r>
              <a:rPr lang="tr-TR" dirty="0" err="1">
                <a:solidFill>
                  <a:prstClr val="black"/>
                </a:solidFill>
                <a:ea typeface="Times New Roman" panose="02020603050405020304" pitchFamily="18" charset="0"/>
                <a:cs typeface="Calibri" panose="020F0502020204030204" pitchFamily="34" charset="0"/>
              </a:rPr>
              <a:t>Hidden</a:t>
            </a:r>
            <a:r>
              <a:rPr lang="tr-TR" dirty="0">
                <a:solidFill>
                  <a:prstClr val="black"/>
                </a:solidFill>
                <a:ea typeface="Times New Roman" panose="02020603050405020304" pitchFamily="18" charset="0"/>
                <a:cs typeface="Calibri" panose="020F0502020204030204" pitchFamily="34" charset="0"/>
              </a:rPr>
              <a:t> </a:t>
            </a:r>
            <a:r>
              <a:rPr lang="tr-TR" dirty="0" err="1">
                <a:solidFill>
                  <a:prstClr val="black"/>
                </a:solidFill>
                <a:ea typeface="Times New Roman" panose="02020603050405020304" pitchFamily="18" charset="0"/>
                <a:cs typeface="Calibri" panose="020F0502020204030204" pitchFamily="34" charset="0"/>
              </a:rPr>
              <a:t>layer</a:t>
            </a:r>
            <a:r>
              <a:rPr lang="tr-TR" dirty="0">
                <a:solidFill>
                  <a:prstClr val="black"/>
                </a:solidFill>
                <a:ea typeface="Times New Roman" panose="02020603050405020304" pitchFamily="18" charset="0"/>
                <a:cs typeface="Calibri" panose="020F0502020204030204" pitchFamily="34" charset="0"/>
              </a:rPr>
              <a:t>, </a:t>
            </a:r>
            <a:r>
              <a:rPr lang="tr-TR" dirty="0" err="1">
                <a:solidFill>
                  <a:prstClr val="black"/>
                </a:solidFill>
                <a:ea typeface="Times New Roman" panose="02020603050405020304" pitchFamily="18" charset="0"/>
                <a:cs typeface="Calibri" panose="020F0502020204030204" pitchFamily="34" charset="0"/>
              </a:rPr>
              <a:t>solver</a:t>
            </a:r>
            <a:r>
              <a:rPr lang="tr-TR" dirty="0">
                <a:solidFill>
                  <a:prstClr val="black"/>
                </a:solidFill>
                <a:ea typeface="Times New Roman" panose="02020603050405020304" pitchFamily="18" charset="0"/>
                <a:cs typeface="Calibri" panose="020F0502020204030204" pitchFamily="34" charset="0"/>
              </a:rPr>
              <a:t>, </a:t>
            </a:r>
            <a:r>
              <a:rPr lang="tr-TR" dirty="0" err="1">
                <a:solidFill>
                  <a:prstClr val="black"/>
                </a:solidFill>
                <a:ea typeface="Times New Roman" panose="02020603050405020304" pitchFamily="18" charset="0"/>
                <a:cs typeface="Calibri" panose="020F0502020204030204" pitchFamily="34" charset="0"/>
              </a:rPr>
              <a:t>iteration</a:t>
            </a:r>
            <a:r>
              <a:rPr lang="tr-TR" dirty="0">
                <a:solidFill>
                  <a:prstClr val="black"/>
                </a:solidFill>
                <a:ea typeface="Times New Roman" panose="02020603050405020304" pitchFamily="18" charset="0"/>
                <a:cs typeface="Calibri" panose="020F0502020204030204" pitchFamily="34" charset="0"/>
              </a:rPr>
              <a:t> vb. tanımlamalar</a:t>
            </a:r>
            <a:endParaRPr lang="tr-TR" dirty="0">
              <a:solidFill>
                <a:prstClr val="black"/>
              </a:solidFill>
              <a:ea typeface="Times New Roman" panose="02020603050405020304" pitchFamily="18" charset="0"/>
              <a:cs typeface="Times New Roman" panose="02020603050405020304" pitchFamily="18" charset="0"/>
            </a:endParaRPr>
          </a:p>
        </p:txBody>
      </p:sp>
      <p:sp>
        <p:nvSpPr>
          <p:cNvPr id="17" name="Metin kutusu 16">
            <a:extLst>
              <a:ext uri="{FF2B5EF4-FFF2-40B4-BE49-F238E27FC236}">
                <a16:creationId xmlns:a16="http://schemas.microsoft.com/office/drawing/2014/main" id="{DABF81BF-2FF2-C9D3-30DF-F2A919743698}"/>
              </a:ext>
            </a:extLst>
          </p:cNvPr>
          <p:cNvSpPr txBox="1"/>
          <p:nvPr/>
        </p:nvSpPr>
        <p:spPr>
          <a:xfrm>
            <a:off x="6486599" y="4484699"/>
            <a:ext cx="5375476" cy="710707"/>
          </a:xfrm>
          <a:prstGeom prst="rect">
            <a:avLst/>
          </a:prstGeom>
          <a:noFill/>
        </p:spPr>
        <p:txBody>
          <a:bodyPr wrap="square" rtlCol="0">
            <a:spAutoFit/>
          </a:bodyPr>
          <a:lstStyle/>
          <a:p>
            <a:pPr algn="just">
              <a:lnSpc>
                <a:spcPct val="115000"/>
              </a:lnSpc>
            </a:pPr>
            <a:r>
              <a:rPr lang="tr-TR" dirty="0">
                <a:solidFill>
                  <a:prstClr val="black"/>
                </a:solidFill>
                <a:ea typeface="Times New Roman" panose="02020603050405020304" pitchFamily="18" charset="0"/>
                <a:cs typeface="Calibri" panose="020F0502020204030204" pitchFamily="34" charset="0"/>
              </a:rPr>
              <a:t>Kullanıcı girdilerini program arayüzünden alarak tahmin yapma</a:t>
            </a:r>
            <a:endParaRPr lang="tr-TR" dirty="0">
              <a:solidFill>
                <a:prstClr val="black"/>
              </a:solidFill>
              <a:ea typeface="Times New Roman" panose="02020603050405020304" pitchFamily="18" charset="0"/>
              <a:cs typeface="Times New Roman" panose="02020603050405020304" pitchFamily="18" charset="0"/>
            </a:endParaRPr>
          </a:p>
        </p:txBody>
      </p:sp>
      <p:sp>
        <p:nvSpPr>
          <p:cNvPr id="18" name="Metin kutusu 17">
            <a:extLst>
              <a:ext uri="{FF2B5EF4-FFF2-40B4-BE49-F238E27FC236}">
                <a16:creationId xmlns:a16="http://schemas.microsoft.com/office/drawing/2014/main" id="{567A9F89-11E5-FFCE-FACF-2BEC5A1F42EB}"/>
              </a:ext>
            </a:extLst>
          </p:cNvPr>
          <p:cNvSpPr txBox="1"/>
          <p:nvPr/>
        </p:nvSpPr>
        <p:spPr>
          <a:xfrm>
            <a:off x="6486599" y="5663820"/>
            <a:ext cx="4574119" cy="395173"/>
          </a:xfrm>
          <a:prstGeom prst="rect">
            <a:avLst/>
          </a:prstGeom>
          <a:noFill/>
        </p:spPr>
        <p:txBody>
          <a:bodyPr wrap="square" rtlCol="0">
            <a:spAutoFit/>
          </a:bodyPr>
          <a:lstStyle/>
          <a:p>
            <a:pPr algn="just">
              <a:lnSpc>
                <a:spcPct val="115000"/>
              </a:lnSpc>
              <a:spcAft>
                <a:spcPts val="800"/>
              </a:spcAft>
            </a:pPr>
            <a:r>
              <a:rPr lang="tr-TR" dirty="0">
                <a:solidFill>
                  <a:prstClr val="black"/>
                </a:solidFill>
                <a:ea typeface="Times New Roman" panose="02020603050405020304" pitchFamily="18" charset="0"/>
                <a:cs typeface="Calibri" panose="020F0502020204030204" pitchFamily="34" charset="0"/>
              </a:rPr>
              <a:t>Yapılan tahminin programa gönderilmesi</a:t>
            </a:r>
            <a:endParaRPr lang="tr-TR" dirty="0">
              <a:solidFill>
                <a:prstClr val="black"/>
              </a:solidFill>
              <a:ea typeface="Times New Roman" panose="02020603050405020304" pitchFamily="18" charset="0"/>
              <a:cs typeface="Times New Roman" panose="02020603050405020304" pitchFamily="18" charset="0"/>
            </a:endParaRPr>
          </a:p>
        </p:txBody>
      </p:sp>
      <p:cxnSp>
        <p:nvCxnSpPr>
          <p:cNvPr id="19" name="Düz Ok Bağlayıcısı 18">
            <a:extLst>
              <a:ext uri="{FF2B5EF4-FFF2-40B4-BE49-F238E27FC236}">
                <a16:creationId xmlns:a16="http://schemas.microsoft.com/office/drawing/2014/main" id="{8B7763C8-9A72-FE7F-163A-E1180E7B4764}"/>
              </a:ext>
            </a:extLst>
          </p:cNvPr>
          <p:cNvCxnSpPr>
            <a:cxnSpLocks/>
          </p:cNvCxnSpPr>
          <p:nvPr/>
        </p:nvCxnSpPr>
        <p:spPr>
          <a:xfrm>
            <a:off x="5744825" y="1840909"/>
            <a:ext cx="741774" cy="0"/>
          </a:xfrm>
          <a:prstGeom prst="straightConnector1">
            <a:avLst/>
          </a:prstGeom>
          <a:noFill/>
          <a:ln w="38100" cap="flat" cmpd="sng" algn="ctr">
            <a:solidFill>
              <a:srgbClr val="C00000"/>
            </a:solidFill>
            <a:prstDash val="solid"/>
            <a:tailEnd type="triangle"/>
          </a:ln>
          <a:effectLst/>
        </p:spPr>
      </p:cxnSp>
      <p:cxnSp>
        <p:nvCxnSpPr>
          <p:cNvPr id="20" name="Düz Ok Bağlayıcısı 19">
            <a:extLst>
              <a:ext uri="{FF2B5EF4-FFF2-40B4-BE49-F238E27FC236}">
                <a16:creationId xmlns:a16="http://schemas.microsoft.com/office/drawing/2014/main" id="{B7737B49-1ACE-18A3-3629-62554F8BEFD5}"/>
              </a:ext>
            </a:extLst>
          </p:cNvPr>
          <p:cNvCxnSpPr>
            <a:cxnSpLocks/>
          </p:cNvCxnSpPr>
          <p:nvPr/>
        </p:nvCxnSpPr>
        <p:spPr>
          <a:xfrm>
            <a:off x="5744825" y="2557074"/>
            <a:ext cx="741774" cy="0"/>
          </a:xfrm>
          <a:prstGeom prst="straightConnector1">
            <a:avLst/>
          </a:prstGeom>
          <a:noFill/>
          <a:ln w="38100" cap="flat" cmpd="sng" algn="ctr">
            <a:solidFill>
              <a:srgbClr val="C00000"/>
            </a:solidFill>
            <a:prstDash val="solid"/>
            <a:tailEnd type="triangle"/>
          </a:ln>
          <a:effectLst/>
        </p:spPr>
      </p:cxnSp>
      <p:cxnSp>
        <p:nvCxnSpPr>
          <p:cNvPr id="21" name="Düz Ok Bağlayıcısı 20">
            <a:extLst>
              <a:ext uri="{FF2B5EF4-FFF2-40B4-BE49-F238E27FC236}">
                <a16:creationId xmlns:a16="http://schemas.microsoft.com/office/drawing/2014/main" id="{2A22D3CB-C8F0-9FD1-F9A3-D23D837A8B55}"/>
              </a:ext>
            </a:extLst>
          </p:cNvPr>
          <p:cNvCxnSpPr>
            <a:cxnSpLocks/>
          </p:cNvCxnSpPr>
          <p:nvPr/>
        </p:nvCxnSpPr>
        <p:spPr>
          <a:xfrm>
            <a:off x="5744825" y="3429000"/>
            <a:ext cx="741774" cy="0"/>
          </a:xfrm>
          <a:prstGeom prst="straightConnector1">
            <a:avLst/>
          </a:prstGeom>
          <a:noFill/>
          <a:ln w="38100" cap="flat" cmpd="sng" algn="ctr">
            <a:solidFill>
              <a:srgbClr val="C00000"/>
            </a:solidFill>
            <a:prstDash val="solid"/>
            <a:tailEnd type="triangle"/>
          </a:ln>
          <a:effectLst/>
        </p:spPr>
      </p:cxnSp>
      <p:cxnSp>
        <p:nvCxnSpPr>
          <p:cNvPr id="22" name="Düz Ok Bağlayıcısı 21">
            <a:extLst>
              <a:ext uri="{FF2B5EF4-FFF2-40B4-BE49-F238E27FC236}">
                <a16:creationId xmlns:a16="http://schemas.microsoft.com/office/drawing/2014/main" id="{58FED0C8-EB9C-AC42-739F-74B88A2C3B9A}"/>
              </a:ext>
            </a:extLst>
          </p:cNvPr>
          <p:cNvCxnSpPr>
            <a:cxnSpLocks/>
          </p:cNvCxnSpPr>
          <p:nvPr/>
        </p:nvCxnSpPr>
        <p:spPr>
          <a:xfrm>
            <a:off x="5744825" y="4791339"/>
            <a:ext cx="741774" cy="0"/>
          </a:xfrm>
          <a:prstGeom prst="straightConnector1">
            <a:avLst/>
          </a:prstGeom>
          <a:noFill/>
          <a:ln w="38100" cap="flat" cmpd="sng" algn="ctr">
            <a:solidFill>
              <a:srgbClr val="C00000"/>
            </a:solidFill>
            <a:prstDash val="solid"/>
            <a:tailEnd type="triangle"/>
          </a:ln>
          <a:effectLst/>
        </p:spPr>
      </p:cxnSp>
      <p:cxnSp>
        <p:nvCxnSpPr>
          <p:cNvPr id="23" name="Düz Ok Bağlayıcısı 22">
            <a:extLst>
              <a:ext uri="{FF2B5EF4-FFF2-40B4-BE49-F238E27FC236}">
                <a16:creationId xmlns:a16="http://schemas.microsoft.com/office/drawing/2014/main" id="{12FBB06C-0910-8C80-F4C7-81B413616061}"/>
              </a:ext>
            </a:extLst>
          </p:cNvPr>
          <p:cNvCxnSpPr>
            <a:cxnSpLocks/>
          </p:cNvCxnSpPr>
          <p:nvPr/>
        </p:nvCxnSpPr>
        <p:spPr>
          <a:xfrm>
            <a:off x="5744825" y="5914283"/>
            <a:ext cx="741774" cy="0"/>
          </a:xfrm>
          <a:prstGeom prst="straightConnector1">
            <a:avLst/>
          </a:prstGeom>
          <a:noFill/>
          <a:ln w="38100" cap="flat" cmpd="sng" algn="ctr">
            <a:solidFill>
              <a:srgbClr val="C00000"/>
            </a:solidFill>
            <a:prstDash val="solid"/>
            <a:tailEnd type="triangle"/>
          </a:ln>
          <a:effectLst/>
        </p:spPr>
      </p:cxnSp>
      <p:pic>
        <p:nvPicPr>
          <p:cNvPr id="35" name="Resim 34">
            <a:extLst>
              <a:ext uri="{FF2B5EF4-FFF2-40B4-BE49-F238E27FC236}">
                <a16:creationId xmlns:a16="http://schemas.microsoft.com/office/drawing/2014/main" id="{211A3E24-C617-C977-348A-695D00D31B30}"/>
              </a:ext>
            </a:extLst>
          </p:cNvPr>
          <p:cNvPicPr>
            <a:picLocks noChangeAspect="1"/>
          </p:cNvPicPr>
          <p:nvPr/>
        </p:nvPicPr>
        <p:blipFill>
          <a:blip r:embed="rId4"/>
          <a:stretch>
            <a:fillRect/>
          </a:stretch>
        </p:blipFill>
        <p:spPr>
          <a:xfrm>
            <a:off x="428932" y="1640105"/>
            <a:ext cx="5315893" cy="4508915"/>
          </a:xfrm>
          <a:prstGeom prst="rect">
            <a:avLst/>
          </a:prstGeom>
        </p:spPr>
      </p:pic>
    </p:spTree>
    <p:extLst>
      <p:ext uri="{BB962C8B-B14F-4D97-AF65-F5344CB8AC3E}">
        <p14:creationId xmlns:p14="http://schemas.microsoft.com/office/powerpoint/2010/main" val="121130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21DB-FFE7-BDD6-70B9-E21F89DB4F57}"/>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6A3CBFF7-ABCC-774C-6CC6-E33CC31A0B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FB0D4EF7-E4AB-52AA-0EDF-398FBE43FF47}"/>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MAKİNE ÖĞRENME (ML) METODOLOJİSİ</a:t>
            </a:r>
            <a:endParaRPr lang="tr-TR" sz="2000" dirty="0"/>
          </a:p>
        </p:txBody>
      </p:sp>
      <p:pic>
        <p:nvPicPr>
          <p:cNvPr id="4" name="Resim 3">
            <a:extLst>
              <a:ext uri="{FF2B5EF4-FFF2-40B4-BE49-F238E27FC236}">
                <a16:creationId xmlns:a16="http://schemas.microsoft.com/office/drawing/2014/main" id="{01F39230-7BF2-4AA9-2AE4-6A20B850B3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43" b="1"/>
          <a:stretch/>
        </p:blipFill>
        <p:spPr>
          <a:xfrm>
            <a:off x="10416480" y="6273832"/>
            <a:ext cx="1631504" cy="583832"/>
          </a:xfrm>
          <a:prstGeom prst="rect">
            <a:avLst/>
          </a:prstGeom>
        </p:spPr>
      </p:pic>
      <p:sp>
        <p:nvSpPr>
          <p:cNvPr id="14" name="Metin kutusu 13">
            <a:extLst>
              <a:ext uri="{FF2B5EF4-FFF2-40B4-BE49-F238E27FC236}">
                <a16:creationId xmlns:a16="http://schemas.microsoft.com/office/drawing/2014/main" id="{DC698061-5D33-C090-23DD-BC3C746BB92C}"/>
              </a:ext>
            </a:extLst>
          </p:cNvPr>
          <p:cNvSpPr txBox="1"/>
          <p:nvPr/>
        </p:nvSpPr>
        <p:spPr>
          <a:xfrm>
            <a:off x="6486599" y="1638913"/>
            <a:ext cx="3474524" cy="395173"/>
          </a:xfrm>
          <a:prstGeom prst="rect">
            <a:avLst/>
          </a:prstGeom>
          <a:noFill/>
        </p:spPr>
        <p:txBody>
          <a:bodyPr wrap="square" rtlCol="0">
            <a:spAutoFit/>
          </a:bodyPr>
          <a:lstStyle/>
          <a:p>
            <a:pPr algn="just">
              <a:lnSpc>
                <a:spcPct val="115000"/>
              </a:lnSpc>
            </a:pPr>
            <a:r>
              <a:rPr lang="tr-TR" dirty="0">
                <a:solidFill>
                  <a:prstClr val="black"/>
                </a:solidFill>
                <a:ea typeface="Times New Roman" panose="02020603050405020304" pitchFamily="18" charset="0"/>
                <a:cs typeface="Calibri" panose="020F0502020204030204" pitchFamily="34" charset="0"/>
              </a:rPr>
              <a:t>Kütüphanelerin yüklenmesi</a:t>
            </a:r>
            <a:endParaRPr lang="tr-TR" dirty="0">
              <a:solidFill>
                <a:prstClr val="black"/>
              </a:solidFill>
              <a:ea typeface="Times New Roman" panose="02020603050405020304" pitchFamily="18" charset="0"/>
              <a:cs typeface="Times New Roman" panose="02020603050405020304" pitchFamily="18" charset="0"/>
            </a:endParaRPr>
          </a:p>
        </p:txBody>
      </p:sp>
      <p:cxnSp>
        <p:nvCxnSpPr>
          <p:cNvPr id="19" name="Düz Ok Bağlayıcısı 18">
            <a:extLst>
              <a:ext uri="{FF2B5EF4-FFF2-40B4-BE49-F238E27FC236}">
                <a16:creationId xmlns:a16="http://schemas.microsoft.com/office/drawing/2014/main" id="{F96ACBDF-1252-7832-F67A-68F1A8589629}"/>
              </a:ext>
            </a:extLst>
          </p:cNvPr>
          <p:cNvCxnSpPr>
            <a:cxnSpLocks/>
          </p:cNvCxnSpPr>
          <p:nvPr/>
        </p:nvCxnSpPr>
        <p:spPr>
          <a:xfrm>
            <a:off x="5744825" y="1840909"/>
            <a:ext cx="741774" cy="0"/>
          </a:xfrm>
          <a:prstGeom prst="straightConnector1">
            <a:avLst/>
          </a:prstGeom>
          <a:noFill/>
          <a:ln w="38100" cap="flat" cmpd="sng" algn="ctr">
            <a:solidFill>
              <a:srgbClr val="C00000"/>
            </a:solidFill>
            <a:prstDash val="solid"/>
            <a:tailEnd type="triangle"/>
          </a:ln>
          <a:effectLst/>
        </p:spPr>
      </p:cxnSp>
      <p:pic>
        <p:nvPicPr>
          <p:cNvPr id="35" name="Resim 34">
            <a:extLst>
              <a:ext uri="{FF2B5EF4-FFF2-40B4-BE49-F238E27FC236}">
                <a16:creationId xmlns:a16="http://schemas.microsoft.com/office/drawing/2014/main" id="{1EE4DCBA-05DA-DF77-D89E-F29A072E53D9}"/>
              </a:ext>
            </a:extLst>
          </p:cNvPr>
          <p:cNvPicPr>
            <a:picLocks noChangeAspect="1"/>
          </p:cNvPicPr>
          <p:nvPr/>
        </p:nvPicPr>
        <p:blipFill>
          <a:blip r:embed="rId4"/>
          <a:stretch>
            <a:fillRect/>
          </a:stretch>
        </p:blipFill>
        <p:spPr>
          <a:xfrm>
            <a:off x="428932" y="1640105"/>
            <a:ext cx="5315893" cy="4508915"/>
          </a:xfrm>
          <a:prstGeom prst="rect">
            <a:avLst/>
          </a:prstGeom>
        </p:spPr>
      </p:pic>
      <p:sp>
        <p:nvSpPr>
          <p:cNvPr id="3" name="Metin kutusu 2">
            <a:extLst>
              <a:ext uri="{FF2B5EF4-FFF2-40B4-BE49-F238E27FC236}">
                <a16:creationId xmlns:a16="http://schemas.microsoft.com/office/drawing/2014/main" id="{4CB41AFF-D446-A9D4-5F16-22D66F8D2045}"/>
              </a:ext>
            </a:extLst>
          </p:cNvPr>
          <p:cNvSpPr txBox="1"/>
          <p:nvPr/>
        </p:nvSpPr>
        <p:spPr>
          <a:xfrm>
            <a:off x="6486599" y="2039023"/>
            <a:ext cx="5243348" cy="1815882"/>
          </a:xfrm>
          <a:prstGeom prst="rect">
            <a:avLst/>
          </a:prstGeom>
          <a:noFill/>
        </p:spPr>
        <p:txBody>
          <a:bodyPr wrap="square" rtlCol="0">
            <a:spAutoFit/>
          </a:bodyPr>
          <a:lstStyle/>
          <a:p>
            <a:pPr eaLnBrk="0" fontAlgn="base" hangingPunct="0">
              <a:spcBef>
                <a:spcPct val="0"/>
              </a:spcBef>
              <a:spcAft>
                <a:spcPct val="0"/>
              </a:spcAft>
              <a:buFontTx/>
              <a:buChar char="•"/>
            </a:pPr>
            <a:r>
              <a:rPr lang="tr-TR" altLang="tr-TR" sz="1600" b="1" i="1" dirty="0" err="1">
                <a:solidFill>
                  <a:prstClr val="black"/>
                </a:solidFill>
              </a:rPr>
              <a:t>Pandas</a:t>
            </a:r>
            <a:r>
              <a:rPr lang="tr-TR" altLang="tr-TR" sz="1600" i="1" dirty="0">
                <a:solidFill>
                  <a:prstClr val="black"/>
                </a:solidFill>
              </a:rPr>
              <a:t> ve </a:t>
            </a:r>
            <a:r>
              <a:rPr lang="tr-TR" altLang="tr-TR" sz="1600" b="1" i="1" dirty="0" err="1">
                <a:solidFill>
                  <a:prstClr val="black"/>
                </a:solidFill>
              </a:rPr>
              <a:t>NumPy</a:t>
            </a:r>
            <a:r>
              <a:rPr lang="tr-TR" altLang="tr-TR" sz="1600" i="1" dirty="0">
                <a:solidFill>
                  <a:prstClr val="black"/>
                </a:solidFill>
              </a:rPr>
              <a:t> veri işleme için kullanılıyor.</a:t>
            </a:r>
          </a:p>
          <a:p>
            <a:pPr eaLnBrk="0" fontAlgn="base" hangingPunct="0">
              <a:spcBef>
                <a:spcPct val="0"/>
              </a:spcBef>
              <a:spcAft>
                <a:spcPct val="0"/>
              </a:spcAft>
              <a:buFontTx/>
              <a:buChar char="•"/>
            </a:pPr>
            <a:r>
              <a:rPr lang="tr-TR" altLang="tr-TR" sz="1600" b="1" i="1" dirty="0" err="1">
                <a:solidFill>
                  <a:prstClr val="black"/>
                </a:solidFill>
              </a:rPr>
              <a:t>train_test_split</a:t>
            </a:r>
            <a:r>
              <a:rPr lang="tr-TR" altLang="tr-TR" sz="1600" i="1" dirty="0">
                <a:solidFill>
                  <a:prstClr val="black"/>
                </a:solidFill>
              </a:rPr>
              <a:t> veri setini eğitim ve doğrulama kümelerine ayırmak için.</a:t>
            </a:r>
          </a:p>
          <a:p>
            <a:pPr eaLnBrk="0" fontAlgn="base" hangingPunct="0">
              <a:spcBef>
                <a:spcPct val="0"/>
              </a:spcBef>
              <a:spcAft>
                <a:spcPct val="0"/>
              </a:spcAft>
              <a:buFontTx/>
              <a:buChar char="•"/>
            </a:pPr>
            <a:r>
              <a:rPr lang="tr-TR" altLang="tr-TR" sz="1600" b="1" i="1" dirty="0" err="1">
                <a:solidFill>
                  <a:prstClr val="black"/>
                </a:solidFill>
              </a:rPr>
              <a:t>mean_squared_error</a:t>
            </a:r>
            <a:r>
              <a:rPr lang="tr-TR" altLang="tr-TR" sz="1600" i="1" dirty="0">
                <a:solidFill>
                  <a:prstClr val="black"/>
                </a:solidFill>
              </a:rPr>
              <a:t> eğitim ve doğrulama hatalarını hesaplamak için.</a:t>
            </a:r>
          </a:p>
          <a:p>
            <a:pPr eaLnBrk="0" fontAlgn="base" hangingPunct="0">
              <a:spcBef>
                <a:spcPct val="0"/>
              </a:spcBef>
              <a:spcAft>
                <a:spcPct val="0"/>
              </a:spcAft>
              <a:buFontTx/>
              <a:buChar char="•"/>
            </a:pPr>
            <a:r>
              <a:rPr lang="tr-TR" altLang="tr-TR" sz="1600" b="1" i="1" dirty="0" err="1">
                <a:solidFill>
                  <a:prstClr val="black"/>
                </a:solidFill>
              </a:rPr>
              <a:t>MLPRegressor</a:t>
            </a:r>
            <a:r>
              <a:rPr lang="tr-TR" altLang="tr-TR" sz="1600" i="1" dirty="0">
                <a:solidFill>
                  <a:prstClr val="black"/>
                </a:solidFill>
              </a:rPr>
              <a:t> bir yapay sinir ağı regresyon modeli oluşturmak için kullanılıyor. </a:t>
            </a:r>
          </a:p>
        </p:txBody>
      </p:sp>
    </p:spTree>
    <p:extLst>
      <p:ext uri="{BB962C8B-B14F-4D97-AF65-F5344CB8AC3E}">
        <p14:creationId xmlns:p14="http://schemas.microsoft.com/office/powerpoint/2010/main" val="577755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7D733-28F0-769D-B0E7-CE083694E3C0}"/>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CE5EE972-E01B-DB4F-DA78-1F4CEEA6E8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D0771031-D31D-18DA-2557-C772CFA5362C}"/>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MAKİNE ÖĞRENME (ML) METODOLOJİSİ</a:t>
            </a:r>
            <a:endParaRPr lang="tr-TR" sz="2000" dirty="0"/>
          </a:p>
        </p:txBody>
      </p:sp>
      <p:pic>
        <p:nvPicPr>
          <p:cNvPr id="4" name="Resim 3">
            <a:extLst>
              <a:ext uri="{FF2B5EF4-FFF2-40B4-BE49-F238E27FC236}">
                <a16:creationId xmlns:a16="http://schemas.microsoft.com/office/drawing/2014/main" id="{FD59CEC9-C8FD-E648-38F8-784BA3792F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43" b="1"/>
          <a:stretch/>
        </p:blipFill>
        <p:spPr>
          <a:xfrm>
            <a:off x="10416480" y="6273832"/>
            <a:ext cx="1631504" cy="583832"/>
          </a:xfrm>
          <a:prstGeom prst="rect">
            <a:avLst/>
          </a:prstGeom>
        </p:spPr>
      </p:pic>
      <p:sp>
        <p:nvSpPr>
          <p:cNvPr id="15" name="Metin kutusu 14">
            <a:extLst>
              <a:ext uri="{FF2B5EF4-FFF2-40B4-BE49-F238E27FC236}">
                <a16:creationId xmlns:a16="http://schemas.microsoft.com/office/drawing/2014/main" id="{00B4EB5A-8A2F-2E85-098A-B123CD1A3D2D}"/>
              </a:ext>
            </a:extLst>
          </p:cNvPr>
          <p:cNvSpPr txBox="1"/>
          <p:nvPr/>
        </p:nvSpPr>
        <p:spPr>
          <a:xfrm>
            <a:off x="6564423" y="1423505"/>
            <a:ext cx="5381091" cy="713722"/>
          </a:xfrm>
          <a:prstGeom prst="rect">
            <a:avLst/>
          </a:prstGeom>
          <a:noFill/>
        </p:spPr>
        <p:txBody>
          <a:bodyPr wrap="square" rtlCol="0">
            <a:spAutoFit/>
          </a:bodyPr>
          <a:lstStyle/>
          <a:p>
            <a:pPr algn="just">
              <a:lnSpc>
                <a:spcPct val="115000"/>
              </a:lnSpc>
            </a:pPr>
            <a:r>
              <a:rPr lang="tr-TR" dirty="0">
                <a:solidFill>
                  <a:prstClr val="black"/>
                </a:solidFill>
                <a:ea typeface="Times New Roman" panose="02020603050405020304" pitchFamily="18" charset="0"/>
                <a:cs typeface="Calibri" panose="020F0502020204030204" pitchFamily="34" charset="0"/>
              </a:rPr>
              <a:t>Veri setinin yüklenmesi</a:t>
            </a:r>
          </a:p>
          <a:p>
            <a:pPr algn="just">
              <a:lnSpc>
                <a:spcPct val="115000"/>
              </a:lnSpc>
            </a:pPr>
            <a:r>
              <a:rPr lang="tr-TR" dirty="0">
                <a:solidFill>
                  <a:prstClr val="black"/>
                </a:solidFill>
                <a:ea typeface="Times New Roman" panose="02020603050405020304" pitchFamily="18" charset="0"/>
                <a:cs typeface="Calibri" panose="020F0502020204030204" pitchFamily="34" charset="0"/>
              </a:rPr>
              <a:t>Veri setini eğitme ve doğrulama kümelerine bölme</a:t>
            </a:r>
            <a:endParaRPr lang="tr-TR" dirty="0">
              <a:solidFill>
                <a:prstClr val="black"/>
              </a:solidFill>
              <a:ea typeface="Times New Roman" panose="02020603050405020304" pitchFamily="18" charset="0"/>
              <a:cs typeface="Times New Roman" panose="02020603050405020304" pitchFamily="18" charset="0"/>
            </a:endParaRPr>
          </a:p>
        </p:txBody>
      </p:sp>
      <p:pic>
        <p:nvPicPr>
          <p:cNvPr id="35" name="Resim 34">
            <a:extLst>
              <a:ext uri="{FF2B5EF4-FFF2-40B4-BE49-F238E27FC236}">
                <a16:creationId xmlns:a16="http://schemas.microsoft.com/office/drawing/2014/main" id="{12ACF855-0A09-644A-EF36-BBEA75124455}"/>
              </a:ext>
            </a:extLst>
          </p:cNvPr>
          <p:cNvPicPr>
            <a:picLocks noChangeAspect="1"/>
          </p:cNvPicPr>
          <p:nvPr/>
        </p:nvPicPr>
        <p:blipFill>
          <a:blip r:embed="rId4"/>
          <a:stretch>
            <a:fillRect/>
          </a:stretch>
        </p:blipFill>
        <p:spPr>
          <a:xfrm>
            <a:off x="428932" y="1640105"/>
            <a:ext cx="5315893" cy="4508915"/>
          </a:xfrm>
          <a:prstGeom prst="rect">
            <a:avLst/>
          </a:prstGeom>
        </p:spPr>
      </p:pic>
      <p:pic>
        <p:nvPicPr>
          <p:cNvPr id="3" name="Resim 2">
            <a:extLst>
              <a:ext uri="{FF2B5EF4-FFF2-40B4-BE49-F238E27FC236}">
                <a16:creationId xmlns:a16="http://schemas.microsoft.com/office/drawing/2014/main" id="{339C1539-6527-CD29-5828-AEF61A081DD0}"/>
              </a:ext>
            </a:extLst>
          </p:cNvPr>
          <p:cNvPicPr>
            <a:picLocks noChangeAspect="1"/>
          </p:cNvPicPr>
          <p:nvPr/>
        </p:nvPicPr>
        <p:blipFill>
          <a:blip r:embed="rId5"/>
          <a:stretch>
            <a:fillRect/>
          </a:stretch>
        </p:blipFill>
        <p:spPr>
          <a:xfrm>
            <a:off x="7694579" y="2201720"/>
            <a:ext cx="2721901" cy="3809379"/>
          </a:xfrm>
          <a:prstGeom prst="rect">
            <a:avLst/>
          </a:prstGeom>
        </p:spPr>
      </p:pic>
      <p:cxnSp>
        <p:nvCxnSpPr>
          <p:cNvPr id="25" name="Bağlayıcı: Dirsek 24">
            <a:extLst>
              <a:ext uri="{FF2B5EF4-FFF2-40B4-BE49-F238E27FC236}">
                <a16:creationId xmlns:a16="http://schemas.microsoft.com/office/drawing/2014/main" id="{896BFBB9-6086-7AA8-0E40-072B034AF12D}"/>
              </a:ext>
            </a:extLst>
          </p:cNvPr>
          <p:cNvCxnSpPr>
            <a:cxnSpLocks/>
          </p:cNvCxnSpPr>
          <p:nvPr/>
        </p:nvCxnSpPr>
        <p:spPr>
          <a:xfrm flipV="1">
            <a:off x="5716861" y="1780366"/>
            <a:ext cx="920741" cy="810119"/>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789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68BC4-A2E8-6F3A-3926-FA9F6F6A485C}"/>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EED223B5-86F7-3B82-417E-DE9950F29D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B72EF824-9C07-7AAB-38B3-0DFE460755E9}"/>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MAKİNE ÖĞRENME (ML) METODOLOJİSİ</a:t>
            </a:r>
            <a:endParaRPr lang="tr-TR" sz="2000" dirty="0"/>
          </a:p>
        </p:txBody>
      </p:sp>
      <p:pic>
        <p:nvPicPr>
          <p:cNvPr id="4" name="Resim 3">
            <a:extLst>
              <a:ext uri="{FF2B5EF4-FFF2-40B4-BE49-F238E27FC236}">
                <a16:creationId xmlns:a16="http://schemas.microsoft.com/office/drawing/2014/main" id="{7D7ADE34-466B-39FF-BA14-2E064636B5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43" b="1"/>
          <a:stretch/>
        </p:blipFill>
        <p:spPr>
          <a:xfrm>
            <a:off x="10416480" y="6273832"/>
            <a:ext cx="1631504" cy="583832"/>
          </a:xfrm>
          <a:prstGeom prst="rect">
            <a:avLst/>
          </a:prstGeom>
        </p:spPr>
      </p:pic>
      <p:pic>
        <p:nvPicPr>
          <p:cNvPr id="35" name="Resim 34">
            <a:extLst>
              <a:ext uri="{FF2B5EF4-FFF2-40B4-BE49-F238E27FC236}">
                <a16:creationId xmlns:a16="http://schemas.microsoft.com/office/drawing/2014/main" id="{307DE28E-9167-B7BF-9B93-C7970261E2A9}"/>
              </a:ext>
            </a:extLst>
          </p:cNvPr>
          <p:cNvPicPr>
            <a:picLocks noChangeAspect="1"/>
          </p:cNvPicPr>
          <p:nvPr/>
        </p:nvPicPr>
        <p:blipFill>
          <a:blip r:embed="rId4"/>
          <a:stretch>
            <a:fillRect/>
          </a:stretch>
        </p:blipFill>
        <p:spPr>
          <a:xfrm>
            <a:off x="428932" y="1640105"/>
            <a:ext cx="5315893" cy="4508915"/>
          </a:xfrm>
          <a:prstGeom prst="rect">
            <a:avLst/>
          </a:prstGeom>
        </p:spPr>
      </p:pic>
      <p:sp>
        <p:nvSpPr>
          <p:cNvPr id="5" name="Metin kutusu 4">
            <a:extLst>
              <a:ext uri="{FF2B5EF4-FFF2-40B4-BE49-F238E27FC236}">
                <a16:creationId xmlns:a16="http://schemas.microsoft.com/office/drawing/2014/main" id="{C0543068-1589-28CC-F337-037899E10CCA}"/>
              </a:ext>
            </a:extLst>
          </p:cNvPr>
          <p:cNvSpPr txBox="1"/>
          <p:nvPr/>
        </p:nvSpPr>
        <p:spPr>
          <a:xfrm>
            <a:off x="6603547" y="1446494"/>
            <a:ext cx="5004470" cy="710707"/>
          </a:xfrm>
          <a:prstGeom prst="rect">
            <a:avLst/>
          </a:prstGeom>
          <a:noFill/>
        </p:spPr>
        <p:txBody>
          <a:bodyPr wrap="square" rtlCol="0">
            <a:spAutoFit/>
          </a:bodyPr>
          <a:lstStyle/>
          <a:p>
            <a:pPr algn="just">
              <a:lnSpc>
                <a:spcPct val="115000"/>
              </a:lnSpc>
            </a:pPr>
            <a:r>
              <a:rPr lang="tr-TR" dirty="0">
                <a:solidFill>
                  <a:prstClr val="black"/>
                </a:solidFill>
                <a:ea typeface="Times New Roman" panose="02020603050405020304" pitchFamily="18" charset="0"/>
                <a:cs typeface="Calibri" panose="020F0502020204030204" pitchFamily="34" charset="0"/>
              </a:rPr>
              <a:t>Yapay sinir ağı modelini oluşturma ve eğitme</a:t>
            </a:r>
            <a:endParaRPr lang="tr-TR" dirty="0">
              <a:solidFill>
                <a:prstClr val="black"/>
              </a:solidFill>
              <a:ea typeface="Times New Roman" panose="02020603050405020304" pitchFamily="18" charset="0"/>
              <a:cs typeface="Times New Roman" panose="02020603050405020304" pitchFamily="18" charset="0"/>
            </a:endParaRPr>
          </a:p>
          <a:p>
            <a:pPr algn="just">
              <a:lnSpc>
                <a:spcPct val="115000"/>
              </a:lnSpc>
            </a:pPr>
            <a:r>
              <a:rPr lang="tr-TR" dirty="0" err="1">
                <a:solidFill>
                  <a:prstClr val="black"/>
                </a:solidFill>
                <a:ea typeface="Times New Roman" panose="02020603050405020304" pitchFamily="18" charset="0"/>
                <a:cs typeface="Calibri" panose="020F0502020204030204" pitchFamily="34" charset="0"/>
              </a:rPr>
              <a:t>Hidden</a:t>
            </a:r>
            <a:r>
              <a:rPr lang="tr-TR" dirty="0">
                <a:solidFill>
                  <a:prstClr val="black"/>
                </a:solidFill>
                <a:ea typeface="Times New Roman" panose="02020603050405020304" pitchFamily="18" charset="0"/>
                <a:cs typeface="Calibri" panose="020F0502020204030204" pitchFamily="34" charset="0"/>
              </a:rPr>
              <a:t> </a:t>
            </a:r>
            <a:r>
              <a:rPr lang="tr-TR" dirty="0" err="1">
                <a:solidFill>
                  <a:prstClr val="black"/>
                </a:solidFill>
                <a:ea typeface="Times New Roman" panose="02020603050405020304" pitchFamily="18" charset="0"/>
                <a:cs typeface="Calibri" panose="020F0502020204030204" pitchFamily="34" charset="0"/>
              </a:rPr>
              <a:t>layer</a:t>
            </a:r>
            <a:r>
              <a:rPr lang="tr-TR" dirty="0">
                <a:solidFill>
                  <a:prstClr val="black"/>
                </a:solidFill>
                <a:ea typeface="Times New Roman" panose="02020603050405020304" pitchFamily="18" charset="0"/>
                <a:cs typeface="Calibri" panose="020F0502020204030204" pitchFamily="34" charset="0"/>
              </a:rPr>
              <a:t>, </a:t>
            </a:r>
            <a:r>
              <a:rPr lang="tr-TR" dirty="0" err="1">
                <a:solidFill>
                  <a:prstClr val="black"/>
                </a:solidFill>
                <a:ea typeface="Times New Roman" panose="02020603050405020304" pitchFamily="18" charset="0"/>
                <a:cs typeface="Calibri" panose="020F0502020204030204" pitchFamily="34" charset="0"/>
              </a:rPr>
              <a:t>solver</a:t>
            </a:r>
            <a:r>
              <a:rPr lang="tr-TR" dirty="0">
                <a:solidFill>
                  <a:prstClr val="black"/>
                </a:solidFill>
                <a:ea typeface="Times New Roman" panose="02020603050405020304" pitchFamily="18" charset="0"/>
                <a:cs typeface="Calibri" panose="020F0502020204030204" pitchFamily="34" charset="0"/>
              </a:rPr>
              <a:t>, </a:t>
            </a:r>
            <a:r>
              <a:rPr lang="tr-TR" dirty="0" err="1">
                <a:solidFill>
                  <a:prstClr val="black"/>
                </a:solidFill>
                <a:ea typeface="Times New Roman" panose="02020603050405020304" pitchFamily="18" charset="0"/>
                <a:cs typeface="Calibri" panose="020F0502020204030204" pitchFamily="34" charset="0"/>
              </a:rPr>
              <a:t>iteration</a:t>
            </a:r>
            <a:r>
              <a:rPr lang="tr-TR" dirty="0">
                <a:solidFill>
                  <a:prstClr val="black"/>
                </a:solidFill>
                <a:ea typeface="Times New Roman" panose="02020603050405020304" pitchFamily="18" charset="0"/>
                <a:cs typeface="Calibri" panose="020F0502020204030204" pitchFamily="34" charset="0"/>
              </a:rPr>
              <a:t> vb. tanımlamalar</a:t>
            </a:r>
            <a:endParaRPr lang="tr-TR" dirty="0">
              <a:solidFill>
                <a:prstClr val="black"/>
              </a:solidFill>
              <a:ea typeface="Times New Roman" panose="02020603050405020304" pitchFamily="18" charset="0"/>
              <a:cs typeface="Times New Roman" panose="02020603050405020304" pitchFamily="18" charset="0"/>
            </a:endParaRPr>
          </a:p>
        </p:txBody>
      </p:sp>
      <p:sp>
        <p:nvSpPr>
          <p:cNvPr id="7" name="Metin kutusu 6">
            <a:extLst>
              <a:ext uri="{FF2B5EF4-FFF2-40B4-BE49-F238E27FC236}">
                <a16:creationId xmlns:a16="http://schemas.microsoft.com/office/drawing/2014/main" id="{7C288209-9AF8-0AD4-C657-26B27F588F3C}"/>
              </a:ext>
            </a:extLst>
          </p:cNvPr>
          <p:cNvSpPr txBox="1"/>
          <p:nvPr/>
        </p:nvSpPr>
        <p:spPr>
          <a:xfrm>
            <a:off x="6603547" y="2147473"/>
            <a:ext cx="5159521" cy="2893100"/>
          </a:xfrm>
          <a:prstGeom prst="rect">
            <a:avLst/>
          </a:prstGeom>
          <a:noFill/>
        </p:spPr>
        <p:txBody>
          <a:bodyPr wrap="square" rtlCol="0">
            <a:spAutoFit/>
          </a:bodyPr>
          <a:lstStyle/>
          <a:p>
            <a:pPr eaLnBrk="0" fontAlgn="base" hangingPunct="0">
              <a:spcBef>
                <a:spcPct val="0"/>
              </a:spcBef>
              <a:spcAft>
                <a:spcPct val="0"/>
              </a:spcAft>
              <a:buFontTx/>
              <a:buChar char="•"/>
            </a:pPr>
            <a:r>
              <a:rPr lang="tr-TR" altLang="tr-TR" sz="1600" b="1" i="1" dirty="0" err="1">
                <a:solidFill>
                  <a:prstClr val="black"/>
                </a:solidFill>
              </a:rPr>
              <a:t>hidden_layer_sizes</a:t>
            </a:r>
            <a:r>
              <a:rPr lang="tr-TR" altLang="tr-TR" sz="1600" b="1" i="1" dirty="0">
                <a:solidFill>
                  <a:prstClr val="black"/>
                </a:solidFill>
              </a:rPr>
              <a:t>=(50,): </a:t>
            </a:r>
            <a:r>
              <a:rPr lang="tr-TR" altLang="tr-TR" sz="1600" i="1" dirty="0">
                <a:solidFill>
                  <a:prstClr val="black"/>
                </a:solidFill>
              </a:rPr>
              <a:t>Model, 50 nöronlu bir gizli katmana sahip.</a:t>
            </a:r>
          </a:p>
          <a:p>
            <a:pPr eaLnBrk="0" fontAlgn="base" hangingPunct="0">
              <a:spcBef>
                <a:spcPct val="0"/>
              </a:spcBef>
              <a:spcAft>
                <a:spcPct val="0"/>
              </a:spcAft>
              <a:buFontTx/>
              <a:buChar char="•"/>
            </a:pPr>
            <a:r>
              <a:rPr lang="tr-TR" altLang="tr-TR" sz="1600" b="1" i="1" dirty="0" err="1">
                <a:solidFill>
                  <a:prstClr val="black"/>
                </a:solidFill>
              </a:rPr>
              <a:t>activation</a:t>
            </a:r>
            <a:r>
              <a:rPr lang="tr-TR" altLang="tr-TR" sz="1600" b="1" i="1" dirty="0">
                <a:solidFill>
                  <a:prstClr val="black"/>
                </a:solidFill>
              </a:rPr>
              <a:t>='</a:t>
            </a:r>
            <a:r>
              <a:rPr lang="tr-TR" altLang="tr-TR" sz="1600" b="1" i="1" dirty="0" err="1">
                <a:solidFill>
                  <a:prstClr val="black"/>
                </a:solidFill>
              </a:rPr>
              <a:t>relu</a:t>
            </a:r>
            <a:r>
              <a:rPr lang="tr-TR" altLang="tr-TR" sz="1600" b="1" i="1" dirty="0">
                <a:solidFill>
                  <a:prstClr val="black"/>
                </a:solidFill>
              </a:rPr>
              <a:t>’: </a:t>
            </a:r>
            <a:r>
              <a:rPr lang="tr-TR" altLang="tr-TR" sz="1600" i="1" dirty="0">
                <a:solidFill>
                  <a:prstClr val="black"/>
                </a:solidFill>
              </a:rPr>
              <a:t>Amaç fonksiyonu olarak </a:t>
            </a:r>
            <a:r>
              <a:rPr lang="tr-TR" altLang="tr-TR" sz="1600" i="1" dirty="0" err="1">
                <a:solidFill>
                  <a:prstClr val="black"/>
                </a:solidFill>
              </a:rPr>
              <a:t>ReLU</a:t>
            </a:r>
            <a:r>
              <a:rPr lang="tr-TR" altLang="tr-TR" sz="1600" i="1" dirty="0">
                <a:solidFill>
                  <a:prstClr val="black"/>
                </a:solidFill>
              </a:rPr>
              <a:t> kullanılıyor.</a:t>
            </a:r>
          </a:p>
          <a:p>
            <a:pPr eaLnBrk="0" fontAlgn="base" hangingPunct="0">
              <a:spcBef>
                <a:spcPct val="0"/>
              </a:spcBef>
              <a:spcAft>
                <a:spcPct val="0"/>
              </a:spcAft>
              <a:buFontTx/>
              <a:buChar char="•"/>
            </a:pPr>
            <a:r>
              <a:rPr lang="tr-TR" altLang="tr-TR" sz="1600" b="1" i="1" dirty="0" err="1">
                <a:solidFill>
                  <a:prstClr val="black"/>
                </a:solidFill>
              </a:rPr>
              <a:t>solver</a:t>
            </a:r>
            <a:r>
              <a:rPr lang="tr-TR" altLang="tr-TR" sz="1600" b="1" i="1" dirty="0">
                <a:solidFill>
                  <a:prstClr val="black"/>
                </a:solidFill>
              </a:rPr>
              <a:t>='adam': </a:t>
            </a:r>
            <a:r>
              <a:rPr lang="tr-TR" altLang="tr-TR" sz="1600" i="1" dirty="0">
                <a:solidFill>
                  <a:prstClr val="black"/>
                </a:solidFill>
              </a:rPr>
              <a:t>Adam optimizasyon algoritmasıyla model eğitiliyor.</a:t>
            </a:r>
          </a:p>
          <a:p>
            <a:pPr eaLnBrk="0" fontAlgn="base" hangingPunct="0">
              <a:spcBef>
                <a:spcPct val="0"/>
              </a:spcBef>
              <a:spcAft>
                <a:spcPct val="0"/>
              </a:spcAft>
              <a:buFontTx/>
              <a:buChar char="•"/>
            </a:pPr>
            <a:r>
              <a:rPr lang="tr-TR" altLang="tr-TR" sz="1600" b="1" i="1" dirty="0" err="1">
                <a:solidFill>
                  <a:prstClr val="black"/>
                </a:solidFill>
              </a:rPr>
              <a:t>max_iter</a:t>
            </a:r>
            <a:r>
              <a:rPr lang="tr-TR" altLang="tr-TR" sz="1600" b="1" i="1" dirty="0">
                <a:solidFill>
                  <a:prstClr val="black"/>
                </a:solidFill>
              </a:rPr>
              <a:t>=1000: </a:t>
            </a:r>
            <a:r>
              <a:rPr lang="tr-TR" altLang="tr-TR" sz="1600" i="1" dirty="0">
                <a:solidFill>
                  <a:prstClr val="black"/>
                </a:solidFill>
              </a:rPr>
              <a:t>Model, 1000 iterasyon boyunca eğitiliyor.</a:t>
            </a:r>
          </a:p>
          <a:p>
            <a:pPr eaLnBrk="0" fontAlgn="base" hangingPunct="0">
              <a:spcBef>
                <a:spcPct val="0"/>
              </a:spcBef>
              <a:spcAft>
                <a:spcPct val="0"/>
              </a:spcAft>
              <a:buFontTx/>
              <a:buChar char="•"/>
            </a:pPr>
            <a:r>
              <a:rPr lang="tr-TR" altLang="tr-TR" sz="1600" b="1" i="1" dirty="0" err="1">
                <a:solidFill>
                  <a:prstClr val="black"/>
                </a:solidFill>
              </a:rPr>
              <a:t>random_state</a:t>
            </a:r>
            <a:r>
              <a:rPr lang="tr-TR" altLang="tr-TR" sz="1600" b="1" i="1" dirty="0">
                <a:solidFill>
                  <a:prstClr val="black"/>
                </a:solidFill>
              </a:rPr>
              <a:t>=42: </a:t>
            </a:r>
            <a:r>
              <a:rPr lang="tr-TR" altLang="tr-TR" sz="1600" i="1" dirty="0">
                <a:solidFill>
                  <a:prstClr val="black"/>
                </a:solidFill>
              </a:rPr>
              <a:t>Rastgelelik kontrol ediliyor, böylece modelin tekrar çalıştırıldığında aynı sonuçları vermesi sağlanıyor. </a:t>
            </a:r>
          </a:p>
        </p:txBody>
      </p:sp>
      <p:cxnSp>
        <p:nvCxnSpPr>
          <p:cNvPr id="19" name="Düz Bağlayıcı 18">
            <a:extLst>
              <a:ext uri="{FF2B5EF4-FFF2-40B4-BE49-F238E27FC236}">
                <a16:creationId xmlns:a16="http://schemas.microsoft.com/office/drawing/2014/main" id="{B1F2AFAA-9D34-484A-9083-DD7F82F1A694}"/>
              </a:ext>
            </a:extLst>
          </p:cNvPr>
          <p:cNvCxnSpPr>
            <a:cxnSpLocks/>
          </p:cNvCxnSpPr>
          <p:nvPr/>
        </p:nvCxnSpPr>
        <p:spPr>
          <a:xfrm>
            <a:off x="5716986" y="3429000"/>
            <a:ext cx="55735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2" name="Düz Bağlayıcı 21">
            <a:extLst>
              <a:ext uri="{FF2B5EF4-FFF2-40B4-BE49-F238E27FC236}">
                <a16:creationId xmlns:a16="http://schemas.microsoft.com/office/drawing/2014/main" id="{52CC7A0C-505D-4055-F13F-52CA03A48481}"/>
              </a:ext>
            </a:extLst>
          </p:cNvPr>
          <p:cNvCxnSpPr>
            <a:cxnSpLocks/>
          </p:cNvCxnSpPr>
          <p:nvPr/>
        </p:nvCxnSpPr>
        <p:spPr>
          <a:xfrm flipV="1">
            <a:off x="6274340" y="1896894"/>
            <a:ext cx="0" cy="1532106"/>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7" name="Düz Ok Bağlayıcısı 26">
            <a:extLst>
              <a:ext uri="{FF2B5EF4-FFF2-40B4-BE49-F238E27FC236}">
                <a16:creationId xmlns:a16="http://schemas.microsoft.com/office/drawing/2014/main" id="{6CAC4898-858F-B15A-6555-FEE0F5C15D0A}"/>
              </a:ext>
            </a:extLst>
          </p:cNvPr>
          <p:cNvCxnSpPr>
            <a:cxnSpLocks/>
          </p:cNvCxnSpPr>
          <p:nvPr/>
        </p:nvCxnSpPr>
        <p:spPr>
          <a:xfrm>
            <a:off x="6274340" y="1906621"/>
            <a:ext cx="329207" cy="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398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504C1FC-A6E9-DA8B-6DF3-9B3EAE2BC9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Metin kutusu 5">
            <a:extLst>
              <a:ext uri="{FF2B5EF4-FFF2-40B4-BE49-F238E27FC236}">
                <a16:creationId xmlns:a16="http://schemas.microsoft.com/office/drawing/2014/main" id="{E88B27E7-741A-85A0-89A2-E77D2F922618}"/>
              </a:ext>
            </a:extLst>
          </p:cNvPr>
          <p:cNvSpPr txBox="1"/>
          <p:nvPr/>
        </p:nvSpPr>
        <p:spPr>
          <a:xfrm>
            <a:off x="758585" y="1640105"/>
            <a:ext cx="10674829" cy="47705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600" b="1" i="0" u="none" strike="noStrike" kern="0" cap="none" spc="0" normalizeH="0" baseline="0" noProof="0" dirty="0">
                <a:ln>
                  <a:noFill/>
                </a:ln>
                <a:solidFill>
                  <a:prstClr val="black"/>
                </a:solidFill>
                <a:effectLst/>
                <a:uLnTx/>
                <a:uFillTx/>
                <a:ea typeface="+mn-ea"/>
                <a:cs typeface="+mn-cs"/>
              </a:rPr>
              <a:t>Hakkımızda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tr-TR" sz="1600" b="1" i="0" u="none" strike="noStrike" kern="0" cap="none" spc="0" normalizeH="0" baseline="0" noProof="0" dirty="0">
              <a:ln>
                <a:noFill/>
              </a:ln>
              <a:solidFill>
                <a:prstClr val="black"/>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600" b="1" i="0" u="none" strike="noStrike" kern="0" cap="none" spc="0" normalizeH="0" baseline="0" noProof="0" dirty="0">
                <a:ln>
                  <a:noFill/>
                </a:ln>
                <a:solidFill>
                  <a:prstClr val="black"/>
                </a:solidFill>
                <a:effectLst/>
                <a:uLnTx/>
                <a:uFillTx/>
                <a:ea typeface="+mn-ea"/>
                <a:cs typeface="+mn-cs"/>
              </a:rPr>
              <a:t>Titreşim Sönümleyici Burç Tipleri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tr-TR" sz="1600" b="1" i="0" u="none" strike="noStrike" kern="0" cap="none" spc="0" normalizeH="0" baseline="0" noProof="0" dirty="0">
              <a:ln>
                <a:noFill/>
              </a:ln>
              <a:solidFill>
                <a:prstClr val="black"/>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600" b="1" i="0" u="none" strike="noStrike" kern="0" cap="none" spc="0" normalizeH="0" baseline="0" noProof="0" dirty="0">
                <a:ln>
                  <a:noFill/>
                </a:ln>
                <a:solidFill>
                  <a:prstClr val="black"/>
                </a:solidFill>
                <a:effectLst/>
                <a:uLnTx/>
                <a:uFillTx/>
                <a:ea typeface="+mn-ea"/>
                <a:cs typeface="+mn-cs"/>
              </a:rPr>
              <a:t>Çalışmanın Amacı</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tr-TR" sz="1600" b="1" i="0" u="none" strike="noStrike" kern="0" cap="none" spc="0" normalizeH="0" baseline="0" noProof="0" dirty="0">
              <a:ln>
                <a:noFill/>
              </a:ln>
              <a:solidFill>
                <a:prstClr val="black"/>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tr-TR" sz="1600" b="1" kern="0" dirty="0">
                <a:solidFill>
                  <a:prstClr val="black"/>
                </a:solidFill>
              </a:rPr>
              <a:t>Proje İş Akış Kurgusu</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tr-TR" sz="1600" b="1" i="0" u="none" strike="noStrike" kern="0" cap="none" spc="0" normalizeH="0" baseline="0" noProof="0" dirty="0">
              <a:ln>
                <a:noFill/>
              </a:ln>
              <a:solidFill>
                <a:prstClr val="black"/>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600" b="1" i="0" u="none" strike="noStrike" kern="1200" cap="none" spc="0" normalizeH="0" baseline="0" noProof="0" dirty="0">
                <a:ln>
                  <a:noFill/>
                </a:ln>
                <a:solidFill>
                  <a:prstClr val="black"/>
                </a:solidFill>
                <a:effectLst/>
                <a:uLnTx/>
                <a:uFillTx/>
                <a:ea typeface="+mn-ea"/>
                <a:cs typeface="+mn-cs"/>
              </a:rPr>
              <a:t>Tasarım Değişkenlerinin ve Varyasyonların Belirlenmesi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tr-TR" sz="1600" b="1" i="0" u="none" strike="noStrike" kern="1200" cap="none" spc="0" normalizeH="0" baseline="0" noProof="0" dirty="0">
              <a:ln>
                <a:noFill/>
              </a:ln>
              <a:solidFill>
                <a:prstClr val="black"/>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600" b="1" i="0" u="none" strike="noStrike" kern="1200" cap="none" spc="0" normalizeH="0" baseline="0" noProof="0" dirty="0">
                <a:ln>
                  <a:noFill/>
                </a:ln>
                <a:solidFill>
                  <a:prstClr val="black"/>
                </a:solidFill>
                <a:effectLst/>
                <a:uLnTx/>
                <a:uFillTx/>
                <a:ea typeface="+mn-ea"/>
                <a:cs typeface="+mn-cs"/>
              </a:rPr>
              <a:t>Sonlu Eleman Analizleri ve Sonuçları</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tr-TR" sz="1600" b="1" i="0" u="none" strike="noStrike" kern="1200" cap="none" spc="0" normalizeH="0" baseline="0" noProof="0" dirty="0">
              <a:ln>
                <a:noFill/>
              </a:ln>
              <a:solidFill>
                <a:prstClr val="black"/>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600" b="1" i="0" u="none" strike="noStrike" kern="1200" cap="none" spc="0" normalizeH="0" baseline="0" noProof="0" dirty="0">
                <a:ln>
                  <a:noFill/>
                </a:ln>
                <a:solidFill>
                  <a:prstClr val="black"/>
                </a:solidFill>
                <a:effectLst/>
                <a:uLnTx/>
                <a:uFillTx/>
                <a:ea typeface="+mn-ea"/>
                <a:cs typeface="+mn-cs"/>
              </a:rPr>
              <a:t>Fiziksel Testler ve SEA Sonuçları ile Karşılaştırma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tr-TR" sz="1600" b="1" i="0" u="none" strike="noStrike" kern="1200" cap="none" spc="0" normalizeH="0" baseline="0" noProof="0" dirty="0">
              <a:ln>
                <a:noFill/>
              </a:ln>
              <a:solidFill>
                <a:prstClr val="black"/>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600" b="1" i="0" u="none" strike="noStrike" kern="1200" cap="none" spc="0" normalizeH="0" baseline="0" noProof="0" dirty="0">
                <a:ln>
                  <a:noFill/>
                </a:ln>
                <a:solidFill>
                  <a:prstClr val="black"/>
                </a:solidFill>
                <a:effectLst/>
                <a:uLnTx/>
                <a:uFillTx/>
                <a:ea typeface="+mn-ea"/>
                <a:cs typeface="+mn-cs"/>
              </a:rPr>
              <a:t>Makine Öğrenme Tabanlı Metodoloji Adımları</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tr-TR" sz="1600" b="1" i="0" u="none" strike="noStrike" kern="1200" cap="none" spc="0" normalizeH="0" baseline="0" noProof="0" dirty="0">
              <a:ln>
                <a:noFill/>
              </a:ln>
              <a:solidFill>
                <a:prstClr val="black"/>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600" b="1" i="0" u="none" strike="noStrike" kern="1200" cap="none" spc="0" normalizeH="0" baseline="0" noProof="0" dirty="0">
                <a:ln>
                  <a:noFill/>
                </a:ln>
                <a:solidFill>
                  <a:prstClr val="black"/>
                </a:solidFill>
                <a:effectLst/>
                <a:uLnTx/>
                <a:uFillTx/>
                <a:ea typeface="+mn-ea"/>
                <a:cs typeface="+mn-cs"/>
              </a:rPr>
              <a:t>Endüstriyelleştirme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tr-TR" sz="1600" b="1" dirty="0">
              <a:solidFill>
                <a:prstClr val="black"/>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600" b="1" i="0" u="none" strike="noStrike" kern="1200" cap="none" spc="0" normalizeH="0" baseline="0" noProof="0" dirty="0" err="1">
                <a:ln>
                  <a:noFill/>
                </a:ln>
                <a:solidFill>
                  <a:prstClr val="black"/>
                </a:solidFill>
                <a:effectLst/>
                <a:uLnTx/>
                <a:uFillTx/>
                <a:ea typeface="+mn-ea"/>
                <a:cs typeface="+mn-cs"/>
              </a:rPr>
              <a:t>Çıktılar&amp;Kazanımlar</a:t>
            </a:r>
            <a:endParaRPr kumimoji="0" lang="tr-TR" sz="1600" b="1" i="0" u="none" strike="noStrike" kern="1200" cap="none" spc="0" normalizeH="0" baseline="0" noProof="0" dirty="0">
              <a:ln>
                <a:noFill/>
              </a:ln>
              <a:solidFill>
                <a:prstClr val="black"/>
              </a:solidFill>
              <a:effectLst/>
              <a:uLnTx/>
              <a:uFillTx/>
              <a:ea typeface="+mn-ea"/>
              <a:cs typeface="+mn-cs"/>
            </a:endParaRPr>
          </a:p>
        </p:txBody>
      </p:sp>
      <p:sp>
        <p:nvSpPr>
          <p:cNvPr id="3" name="Metin kutusu 2">
            <a:extLst>
              <a:ext uri="{FF2B5EF4-FFF2-40B4-BE49-F238E27FC236}">
                <a16:creationId xmlns:a16="http://schemas.microsoft.com/office/drawing/2014/main" id="{679F8966-FB7F-845A-556E-FAE0CBF60838}"/>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İÇERİK</a:t>
            </a:r>
            <a:endParaRPr lang="tr-TR" sz="2000" dirty="0"/>
          </a:p>
        </p:txBody>
      </p:sp>
      <p:pic>
        <p:nvPicPr>
          <p:cNvPr id="4" name="Resim 3">
            <a:extLst>
              <a:ext uri="{FF2B5EF4-FFF2-40B4-BE49-F238E27FC236}">
                <a16:creationId xmlns:a16="http://schemas.microsoft.com/office/drawing/2014/main" id="{271B25F0-EDC1-F266-425F-E8AF115F896F}"/>
              </a:ext>
            </a:extLst>
          </p:cNvPr>
          <p:cNvPicPr>
            <a:picLocks noChangeAspect="1"/>
          </p:cNvPicPr>
          <p:nvPr/>
        </p:nvPicPr>
        <p:blipFill>
          <a:blip r:embed="rId3"/>
          <a:stretch>
            <a:fillRect/>
          </a:stretch>
        </p:blipFill>
        <p:spPr>
          <a:xfrm>
            <a:off x="7462676" y="1558825"/>
            <a:ext cx="4498654" cy="4452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27724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60E19-1EC3-3CBA-C9F5-27EFC35509E0}"/>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6FD9FC2A-9A62-1655-CC7C-FA554569C8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BA2D9AA4-D0F5-CCEA-6D40-BED218B241DC}"/>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MAKİNE ÖĞRENME (ML) METODOLOJİSİ</a:t>
            </a:r>
            <a:endParaRPr lang="tr-TR" sz="2000" dirty="0"/>
          </a:p>
        </p:txBody>
      </p:sp>
      <p:pic>
        <p:nvPicPr>
          <p:cNvPr id="4" name="Resim 3">
            <a:extLst>
              <a:ext uri="{FF2B5EF4-FFF2-40B4-BE49-F238E27FC236}">
                <a16:creationId xmlns:a16="http://schemas.microsoft.com/office/drawing/2014/main" id="{41B8C354-5631-DD31-D402-5FBECF2B25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43" b="1"/>
          <a:stretch/>
        </p:blipFill>
        <p:spPr>
          <a:xfrm>
            <a:off x="10416480" y="6273832"/>
            <a:ext cx="1631504" cy="583832"/>
          </a:xfrm>
          <a:prstGeom prst="rect">
            <a:avLst/>
          </a:prstGeom>
        </p:spPr>
      </p:pic>
      <p:pic>
        <p:nvPicPr>
          <p:cNvPr id="35" name="Resim 34">
            <a:extLst>
              <a:ext uri="{FF2B5EF4-FFF2-40B4-BE49-F238E27FC236}">
                <a16:creationId xmlns:a16="http://schemas.microsoft.com/office/drawing/2014/main" id="{7FEBAAE0-8386-C4FE-B45F-B156F38FF4A7}"/>
              </a:ext>
            </a:extLst>
          </p:cNvPr>
          <p:cNvPicPr>
            <a:picLocks noChangeAspect="1"/>
          </p:cNvPicPr>
          <p:nvPr/>
        </p:nvPicPr>
        <p:blipFill>
          <a:blip r:embed="rId4"/>
          <a:stretch>
            <a:fillRect/>
          </a:stretch>
        </p:blipFill>
        <p:spPr>
          <a:xfrm>
            <a:off x="428932" y="1640105"/>
            <a:ext cx="5315893" cy="4508915"/>
          </a:xfrm>
          <a:prstGeom prst="rect">
            <a:avLst/>
          </a:prstGeom>
        </p:spPr>
      </p:pic>
      <p:sp>
        <p:nvSpPr>
          <p:cNvPr id="5" name="Metin kutusu 4">
            <a:extLst>
              <a:ext uri="{FF2B5EF4-FFF2-40B4-BE49-F238E27FC236}">
                <a16:creationId xmlns:a16="http://schemas.microsoft.com/office/drawing/2014/main" id="{B837DA73-5E72-7ABF-B636-C6E08FC949DD}"/>
              </a:ext>
            </a:extLst>
          </p:cNvPr>
          <p:cNvSpPr txBox="1"/>
          <p:nvPr/>
        </p:nvSpPr>
        <p:spPr>
          <a:xfrm>
            <a:off x="6603547" y="1446494"/>
            <a:ext cx="5004470" cy="710707"/>
          </a:xfrm>
          <a:prstGeom prst="rect">
            <a:avLst/>
          </a:prstGeom>
          <a:noFill/>
        </p:spPr>
        <p:txBody>
          <a:bodyPr wrap="square" rtlCol="0">
            <a:spAutoFit/>
          </a:bodyPr>
          <a:lstStyle/>
          <a:p>
            <a:pPr lvl="0" algn="just">
              <a:lnSpc>
                <a:spcPct val="115000"/>
              </a:lnSpc>
            </a:pPr>
            <a:r>
              <a:rPr lang="tr-TR" dirty="0">
                <a:ea typeface="Times New Roman" panose="02020603050405020304" pitchFamily="18" charset="0"/>
                <a:cs typeface="Calibri" panose="020F0502020204030204" pitchFamily="34" charset="0"/>
              </a:rPr>
              <a:t>Kullanıcı girdilerini program arayüzünden alarak tahmin yapma</a:t>
            </a:r>
            <a:endParaRPr lang="tr-TR" dirty="0">
              <a:ea typeface="Times New Roman" panose="02020603050405020304" pitchFamily="18" charset="0"/>
              <a:cs typeface="Times New Roman" panose="02020603050405020304" pitchFamily="18" charset="0"/>
            </a:endParaRPr>
          </a:p>
        </p:txBody>
      </p:sp>
      <p:pic>
        <p:nvPicPr>
          <p:cNvPr id="3" name="Resim 2">
            <a:extLst>
              <a:ext uri="{FF2B5EF4-FFF2-40B4-BE49-F238E27FC236}">
                <a16:creationId xmlns:a16="http://schemas.microsoft.com/office/drawing/2014/main" id="{F14361B2-EFCC-4775-85A2-B8C87F1774CE}"/>
              </a:ext>
            </a:extLst>
          </p:cNvPr>
          <p:cNvPicPr>
            <a:picLocks noChangeAspect="1"/>
          </p:cNvPicPr>
          <p:nvPr/>
        </p:nvPicPr>
        <p:blipFill>
          <a:blip r:embed="rId5"/>
          <a:stretch>
            <a:fillRect/>
          </a:stretch>
        </p:blipFill>
        <p:spPr>
          <a:xfrm>
            <a:off x="6716080" y="2268285"/>
            <a:ext cx="3584759" cy="2432515"/>
          </a:xfrm>
          <a:prstGeom prst="rect">
            <a:avLst/>
          </a:prstGeom>
        </p:spPr>
      </p:pic>
      <p:sp>
        <p:nvSpPr>
          <p:cNvPr id="8" name="Metin kutusu 7">
            <a:extLst>
              <a:ext uri="{FF2B5EF4-FFF2-40B4-BE49-F238E27FC236}">
                <a16:creationId xmlns:a16="http://schemas.microsoft.com/office/drawing/2014/main" id="{25A4DDCC-31F5-B395-1357-EC7455BE1F86}"/>
              </a:ext>
            </a:extLst>
          </p:cNvPr>
          <p:cNvSpPr txBox="1"/>
          <p:nvPr/>
        </p:nvSpPr>
        <p:spPr>
          <a:xfrm>
            <a:off x="6730006" y="4739712"/>
            <a:ext cx="3013414" cy="1077218"/>
          </a:xfrm>
          <a:prstGeom prst="rect">
            <a:avLst/>
          </a:prstGeom>
          <a:noFill/>
        </p:spPr>
        <p:txBody>
          <a:bodyPr wrap="square" rtlCol="0">
            <a:spAutoFit/>
          </a:bodyPr>
          <a:lstStyle/>
          <a:p>
            <a:r>
              <a:rPr lang="tr-TR" sz="1600" b="1" i="1" dirty="0">
                <a:solidFill>
                  <a:srgbClr val="FF0000"/>
                </a:solidFill>
              </a:rPr>
              <a:t>A→ Kauçuk Yüksekliği</a:t>
            </a:r>
            <a:endParaRPr lang="tr-TR" sz="1600" b="1" i="1" dirty="0">
              <a:solidFill>
                <a:prstClr val="black"/>
              </a:solidFill>
            </a:endParaRPr>
          </a:p>
          <a:p>
            <a:r>
              <a:rPr lang="tr-TR" sz="1600" b="1" i="1" dirty="0">
                <a:solidFill>
                  <a:srgbClr val="FF0000"/>
                </a:solidFill>
              </a:rPr>
              <a:t>B→ Kauçuk Genişliği	</a:t>
            </a:r>
          </a:p>
          <a:p>
            <a:r>
              <a:rPr lang="tr-TR" sz="1600" b="1" i="1" dirty="0">
                <a:solidFill>
                  <a:srgbClr val="FF0000"/>
                </a:solidFill>
              </a:rPr>
              <a:t>C→ Kauçuk Sertliği 	</a:t>
            </a:r>
          </a:p>
          <a:p>
            <a:r>
              <a:rPr lang="tr-TR" sz="1600" b="1" i="1" dirty="0">
                <a:solidFill>
                  <a:srgbClr val="FF0000"/>
                </a:solidFill>
              </a:rPr>
              <a:t>D→ Kalibre oranı 	</a:t>
            </a:r>
            <a:endParaRPr lang="tr-TR" sz="1600" b="1" i="1" dirty="0">
              <a:solidFill>
                <a:prstClr val="black"/>
              </a:solidFill>
            </a:endParaRPr>
          </a:p>
        </p:txBody>
      </p:sp>
      <p:cxnSp>
        <p:nvCxnSpPr>
          <p:cNvPr id="9" name="Düz Bağlayıcı 8">
            <a:extLst>
              <a:ext uri="{FF2B5EF4-FFF2-40B4-BE49-F238E27FC236}">
                <a16:creationId xmlns:a16="http://schemas.microsoft.com/office/drawing/2014/main" id="{AD149068-E66D-2F0F-746D-3804F0FAD33B}"/>
              </a:ext>
            </a:extLst>
          </p:cNvPr>
          <p:cNvCxnSpPr>
            <a:cxnSpLocks/>
          </p:cNvCxnSpPr>
          <p:nvPr/>
        </p:nvCxnSpPr>
        <p:spPr>
          <a:xfrm>
            <a:off x="5716986" y="4739712"/>
            <a:ext cx="55735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0" name="Düz Bağlayıcı 9">
            <a:extLst>
              <a:ext uri="{FF2B5EF4-FFF2-40B4-BE49-F238E27FC236}">
                <a16:creationId xmlns:a16="http://schemas.microsoft.com/office/drawing/2014/main" id="{9F8C60D6-F866-2518-E5A0-71FE7CA95023}"/>
              </a:ext>
            </a:extLst>
          </p:cNvPr>
          <p:cNvCxnSpPr>
            <a:cxnSpLocks/>
          </p:cNvCxnSpPr>
          <p:nvPr/>
        </p:nvCxnSpPr>
        <p:spPr>
          <a:xfrm flipV="1">
            <a:off x="6274340" y="1826278"/>
            <a:ext cx="0" cy="2913434"/>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1" name="Düz Ok Bağlayıcısı 10">
            <a:extLst>
              <a:ext uri="{FF2B5EF4-FFF2-40B4-BE49-F238E27FC236}">
                <a16:creationId xmlns:a16="http://schemas.microsoft.com/office/drawing/2014/main" id="{B0495CA1-1BAA-9E7A-0023-3C19CDC95C12}"/>
              </a:ext>
            </a:extLst>
          </p:cNvPr>
          <p:cNvCxnSpPr>
            <a:cxnSpLocks/>
          </p:cNvCxnSpPr>
          <p:nvPr/>
        </p:nvCxnSpPr>
        <p:spPr>
          <a:xfrm>
            <a:off x="6274340" y="1826278"/>
            <a:ext cx="329207" cy="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566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1CEA6-7337-9BF1-9A5A-08EF4E39C0BD}"/>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25C3E33B-AEB5-C5A6-A21C-53364F0EC7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40771F87-A852-D433-8B31-71263D49631E}"/>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MAKİNE ÖĞRENME (ML) METODOLOJİSİ</a:t>
            </a:r>
            <a:endParaRPr lang="tr-TR" sz="2000" dirty="0"/>
          </a:p>
        </p:txBody>
      </p:sp>
      <p:pic>
        <p:nvPicPr>
          <p:cNvPr id="4" name="Resim 3">
            <a:extLst>
              <a:ext uri="{FF2B5EF4-FFF2-40B4-BE49-F238E27FC236}">
                <a16:creationId xmlns:a16="http://schemas.microsoft.com/office/drawing/2014/main" id="{A8C3DE2D-1CDD-E74D-42BE-AB9C50B3E5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43" b="1"/>
          <a:stretch/>
        </p:blipFill>
        <p:spPr>
          <a:xfrm>
            <a:off x="10416480" y="6273832"/>
            <a:ext cx="1631504" cy="583832"/>
          </a:xfrm>
          <a:prstGeom prst="rect">
            <a:avLst/>
          </a:prstGeom>
        </p:spPr>
      </p:pic>
      <p:pic>
        <p:nvPicPr>
          <p:cNvPr id="35" name="Resim 34">
            <a:extLst>
              <a:ext uri="{FF2B5EF4-FFF2-40B4-BE49-F238E27FC236}">
                <a16:creationId xmlns:a16="http://schemas.microsoft.com/office/drawing/2014/main" id="{10FBC436-4121-166A-81CF-473D73A53101}"/>
              </a:ext>
            </a:extLst>
          </p:cNvPr>
          <p:cNvPicPr>
            <a:picLocks noChangeAspect="1"/>
          </p:cNvPicPr>
          <p:nvPr/>
        </p:nvPicPr>
        <p:blipFill>
          <a:blip r:embed="rId4"/>
          <a:stretch>
            <a:fillRect/>
          </a:stretch>
        </p:blipFill>
        <p:spPr>
          <a:xfrm>
            <a:off x="428932" y="1640105"/>
            <a:ext cx="5315893" cy="4508915"/>
          </a:xfrm>
          <a:prstGeom prst="rect">
            <a:avLst/>
          </a:prstGeom>
        </p:spPr>
      </p:pic>
      <p:sp>
        <p:nvSpPr>
          <p:cNvPr id="5" name="Metin kutusu 4">
            <a:extLst>
              <a:ext uri="{FF2B5EF4-FFF2-40B4-BE49-F238E27FC236}">
                <a16:creationId xmlns:a16="http://schemas.microsoft.com/office/drawing/2014/main" id="{E57F3B21-6E8F-B0EF-9A92-BCF2F817ED35}"/>
              </a:ext>
            </a:extLst>
          </p:cNvPr>
          <p:cNvSpPr txBox="1"/>
          <p:nvPr/>
        </p:nvSpPr>
        <p:spPr>
          <a:xfrm>
            <a:off x="6603547" y="1446494"/>
            <a:ext cx="5004470" cy="395173"/>
          </a:xfrm>
          <a:prstGeom prst="rect">
            <a:avLst/>
          </a:prstGeom>
          <a:noFill/>
        </p:spPr>
        <p:txBody>
          <a:bodyPr wrap="square" rtlCol="0">
            <a:spAutoFit/>
          </a:bodyPr>
          <a:lstStyle/>
          <a:p>
            <a:pPr lvl="0" algn="just">
              <a:lnSpc>
                <a:spcPct val="115000"/>
              </a:lnSpc>
              <a:spcAft>
                <a:spcPts val="800"/>
              </a:spcAft>
            </a:pPr>
            <a:r>
              <a:rPr lang="tr-TR" dirty="0">
                <a:ea typeface="Times New Roman" panose="02020603050405020304" pitchFamily="18" charset="0"/>
                <a:cs typeface="Calibri" panose="020F0502020204030204" pitchFamily="34" charset="0"/>
              </a:rPr>
              <a:t>Yapılan tahminin programa gönderilmesi</a:t>
            </a:r>
            <a:endParaRPr lang="tr-TR" dirty="0">
              <a:ea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91E93AA4-5822-B0F6-20A6-0AFC2BF5B019}"/>
              </a:ext>
            </a:extLst>
          </p:cNvPr>
          <p:cNvPicPr>
            <a:picLocks noChangeAspect="1"/>
          </p:cNvPicPr>
          <p:nvPr/>
        </p:nvPicPr>
        <p:blipFill>
          <a:blip r:embed="rId5"/>
          <a:stretch>
            <a:fillRect/>
          </a:stretch>
        </p:blipFill>
        <p:spPr>
          <a:xfrm>
            <a:off x="6701642" y="1841667"/>
            <a:ext cx="3029975" cy="4249280"/>
          </a:xfrm>
          <a:prstGeom prst="rect">
            <a:avLst/>
          </a:prstGeom>
        </p:spPr>
      </p:pic>
      <p:sp>
        <p:nvSpPr>
          <p:cNvPr id="9" name="Metin kutusu 8">
            <a:extLst>
              <a:ext uri="{FF2B5EF4-FFF2-40B4-BE49-F238E27FC236}">
                <a16:creationId xmlns:a16="http://schemas.microsoft.com/office/drawing/2014/main" id="{F2CAE009-13B8-5206-5534-54A74CA9E925}"/>
              </a:ext>
            </a:extLst>
          </p:cNvPr>
          <p:cNvSpPr txBox="1"/>
          <p:nvPr/>
        </p:nvSpPr>
        <p:spPr>
          <a:xfrm>
            <a:off x="6701642" y="5469874"/>
            <a:ext cx="4973631" cy="584775"/>
          </a:xfrm>
          <a:prstGeom prst="rect">
            <a:avLst/>
          </a:prstGeom>
          <a:noFill/>
          <a:ln w="28575">
            <a:solidFill>
              <a:srgbClr val="C00000"/>
            </a:solidFill>
          </a:ln>
        </p:spPr>
        <p:txBody>
          <a:bodyPr wrap="square" rtlCol="0">
            <a:spAutoFit/>
          </a:bodyPr>
          <a:lstStyle/>
          <a:p>
            <a:r>
              <a:rPr lang="tr-TR" sz="1600" i="1" dirty="0"/>
              <a:t>Çıktı olarak tasarım parametreleri ve sonuçların olduğu PDF olarak rapor çıkartır.</a:t>
            </a:r>
          </a:p>
        </p:txBody>
      </p:sp>
      <p:cxnSp>
        <p:nvCxnSpPr>
          <p:cNvPr id="10" name="Düz Bağlayıcı 9">
            <a:extLst>
              <a:ext uri="{FF2B5EF4-FFF2-40B4-BE49-F238E27FC236}">
                <a16:creationId xmlns:a16="http://schemas.microsoft.com/office/drawing/2014/main" id="{0198C2CD-E6A4-7160-748F-ACA518119ABA}"/>
              </a:ext>
            </a:extLst>
          </p:cNvPr>
          <p:cNvCxnSpPr>
            <a:cxnSpLocks/>
          </p:cNvCxnSpPr>
          <p:nvPr/>
        </p:nvCxnSpPr>
        <p:spPr>
          <a:xfrm>
            <a:off x="5744825" y="5887792"/>
            <a:ext cx="557354"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1" name="Düz Bağlayıcı 10">
            <a:extLst>
              <a:ext uri="{FF2B5EF4-FFF2-40B4-BE49-F238E27FC236}">
                <a16:creationId xmlns:a16="http://schemas.microsoft.com/office/drawing/2014/main" id="{37246911-E717-96C7-F3B3-A61759ED790D}"/>
              </a:ext>
            </a:extLst>
          </p:cNvPr>
          <p:cNvCxnSpPr>
            <a:cxnSpLocks/>
          </p:cNvCxnSpPr>
          <p:nvPr/>
        </p:nvCxnSpPr>
        <p:spPr>
          <a:xfrm flipV="1">
            <a:off x="6302179" y="1724678"/>
            <a:ext cx="0" cy="4163114"/>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2" name="Düz Ok Bağlayıcısı 11">
            <a:extLst>
              <a:ext uri="{FF2B5EF4-FFF2-40B4-BE49-F238E27FC236}">
                <a16:creationId xmlns:a16="http://schemas.microsoft.com/office/drawing/2014/main" id="{88909DB4-01CA-8194-DD54-09C3BBC8A20F}"/>
              </a:ext>
            </a:extLst>
          </p:cNvPr>
          <p:cNvCxnSpPr>
            <a:cxnSpLocks/>
          </p:cNvCxnSpPr>
          <p:nvPr/>
        </p:nvCxnSpPr>
        <p:spPr>
          <a:xfrm>
            <a:off x="6302179" y="1724678"/>
            <a:ext cx="329207" cy="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7165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620C-D433-1827-9259-9A9DAFD7F00C}"/>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030E31BF-4FF9-07D2-E843-E6CE37532F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6617E428-9435-EA51-2DFD-B70DC6858256}"/>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ENDÜSTRİYELLEŞTİRME FAZI / MAKİNE ÖĞRENME (ML) TABANLI PROGRAM</a:t>
            </a:r>
            <a:endParaRPr lang="tr-TR" sz="2000" dirty="0"/>
          </a:p>
        </p:txBody>
      </p:sp>
      <p:pic>
        <p:nvPicPr>
          <p:cNvPr id="4" name="Resim 3">
            <a:extLst>
              <a:ext uri="{FF2B5EF4-FFF2-40B4-BE49-F238E27FC236}">
                <a16:creationId xmlns:a16="http://schemas.microsoft.com/office/drawing/2014/main" id="{542FA2DA-28C6-E619-763B-94ED428B51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43" b="1"/>
          <a:stretch/>
        </p:blipFill>
        <p:spPr>
          <a:xfrm>
            <a:off x="10416480" y="6273832"/>
            <a:ext cx="1631504" cy="583832"/>
          </a:xfrm>
          <a:prstGeom prst="rect">
            <a:avLst/>
          </a:prstGeom>
        </p:spPr>
      </p:pic>
      <p:sp>
        <p:nvSpPr>
          <p:cNvPr id="8" name="Metin kutusu 7">
            <a:extLst>
              <a:ext uri="{FF2B5EF4-FFF2-40B4-BE49-F238E27FC236}">
                <a16:creationId xmlns:a16="http://schemas.microsoft.com/office/drawing/2014/main" id="{FBD2A95B-9FDF-9A7E-8D91-C9D05CB4FA90}"/>
              </a:ext>
            </a:extLst>
          </p:cNvPr>
          <p:cNvSpPr txBox="1"/>
          <p:nvPr/>
        </p:nvSpPr>
        <p:spPr>
          <a:xfrm>
            <a:off x="168421" y="1661665"/>
            <a:ext cx="11855930" cy="713722"/>
          </a:xfrm>
          <a:prstGeom prst="rect">
            <a:avLst/>
          </a:prstGeom>
          <a:noFill/>
        </p:spPr>
        <p:txBody>
          <a:bodyPr wrap="square">
            <a:spAutoFit/>
          </a:bodyPr>
          <a:lstStyle/>
          <a:p>
            <a:pPr algn="just">
              <a:lnSpc>
                <a:spcPct val="115000"/>
              </a:lnSpc>
              <a:spcAft>
                <a:spcPts val="800"/>
              </a:spcAft>
            </a:pPr>
            <a:r>
              <a:rPr lang="tr-TR" dirty="0">
                <a:solidFill>
                  <a:prstClr val="black"/>
                </a:solidFill>
                <a:ea typeface="Times New Roman" panose="02020603050405020304" pitchFamily="18" charset="0"/>
                <a:cs typeface="Calibri" panose="020F0502020204030204" pitchFamily="34" charset="0"/>
              </a:rPr>
              <a:t>Visual </a:t>
            </a:r>
            <a:r>
              <a:rPr lang="tr-TR" dirty="0" err="1">
                <a:solidFill>
                  <a:prstClr val="black"/>
                </a:solidFill>
                <a:ea typeface="Times New Roman" panose="02020603050405020304" pitchFamily="18" charset="0"/>
                <a:cs typeface="Calibri" panose="020F0502020204030204" pitchFamily="34" charset="0"/>
              </a:rPr>
              <a:t>Studio</a:t>
            </a:r>
            <a:r>
              <a:rPr lang="tr-TR" dirty="0">
                <a:solidFill>
                  <a:prstClr val="black"/>
                </a:solidFill>
                <a:ea typeface="Times New Roman" panose="02020603050405020304" pitchFamily="18" charset="0"/>
                <a:cs typeface="Calibri" panose="020F0502020204030204" pitchFamily="34" charset="0"/>
              </a:rPr>
              <a:t> programında arayüz tasarlanmıştır. Tasarlanan arayüzün arka planında C# programlama dili kullanılarak kullanıcı girdileri eklenir ve çıktılar raporlanır.</a:t>
            </a:r>
            <a:endParaRPr lang="tr-TR" dirty="0">
              <a:solidFill>
                <a:prstClr val="black"/>
              </a:solidFill>
              <a:ea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92907109-0E72-887C-B7D2-3C5B71F35104}"/>
              </a:ext>
            </a:extLst>
          </p:cNvPr>
          <p:cNvPicPr>
            <a:picLocks noChangeAspect="1"/>
          </p:cNvPicPr>
          <p:nvPr/>
        </p:nvPicPr>
        <p:blipFill>
          <a:blip r:embed="rId4"/>
          <a:stretch>
            <a:fillRect/>
          </a:stretch>
        </p:blipFill>
        <p:spPr>
          <a:xfrm>
            <a:off x="2877505" y="2508755"/>
            <a:ext cx="6436990" cy="3523900"/>
          </a:xfrm>
          <a:prstGeom prst="rect">
            <a:avLst/>
          </a:prstGeom>
        </p:spPr>
      </p:pic>
    </p:spTree>
    <p:extLst>
      <p:ext uri="{BB962C8B-B14F-4D97-AF65-F5344CB8AC3E}">
        <p14:creationId xmlns:p14="http://schemas.microsoft.com/office/powerpoint/2010/main" val="3186885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6AE01-4A10-7448-B3E9-398BA6D97474}"/>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16ECB08C-5AD7-72B8-6090-22255C6648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BD971AE1-C5E8-1615-8871-59B7AF2A1661}"/>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ENDÜSTRİYELLEŞTİRME FAZI / MAKİNE ÖĞRENME (ML) TABANLI PROGRAM</a:t>
            </a:r>
            <a:endParaRPr lang="tr-TR" sz="2000" dirty="0"/>
          </a:p>
        </p:txBody>
      </p:sp>
      <p:pic>
        <p:nvPicPr>
          <p:cNvPr id="4" name="Resim 3">
            <a:extLst>
              <a:ext uri="{FF2B5EF4-FFF2-40B4-BE49-F238E27FC236}">
                <a16:creationId xmlns:a16="http://schemas.microsoft.com/office/drawing/2014/main" id="{596DCBF4-47B0-9263-FB30-B270DD5A17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43" b="1"/>
          <a:stretch/>
        </p:blipFill>
        <p:spPr>
          <a:xfrm>
            <a:off x="10416480" y="6273832"/>
            <a:ext cx="1631504" cy="583832"/>
          </a:xfrm>
          <a:prstGeom prst="rect">
            <a:avLst/>
          </a:prstGeom>
        </p:spPr>
      </p:pic>
      <p:pic>
        <p:nvPicPr>
          <p:cNvPr id="3" name="Resim 2">
            <a:extLst>
              <a:ext uri="{FF2B5EF4-FFF2-40B4-BE49-F238E27FC236}">
                <a16:creationId xmlns:a16="http://schemas.microsoft.com/office/drawing/2014/main" id="{F98781A4-DA5A-A3FB-840C-B4C6CEBAC453}"/>
              </a:ext>
            </a:extLst>
          </p:cNvPr>
          <p:cNvPicPr>
            <a:picLocks noChangeAspect="1"/>
          </p:cNvPicPr>
          <p:nvPr/>
        </p:nvPicPr>
        <p:blipFill>
          <a:blip r:embed="rId4"/>
          <a:stretch>
            <a:fillRect/>
          </a:stretch>
        </p:blipFill>
        <p:spPr>
          <a:xfrm>
            <a:off x="1584622" y="1620555"/>
            <a:ext cx="8831858" cy="4478452"/>
          </a:xfrm>
          <a:prstGeom prst="rect">
            <a:avLst/>
          </a:prstGeom>
        </p:spPr>
      </p:pic>
      <p:pic>
        <p:nvPicPr>
          <p:cNvPr id="5" name="Resim 4">
            <a:extLst>
              <a:ext uri="{FF2B5EF4-FFF2-40B4-BE49-F238E27FC236}">
                <a16:creationId xmlns:a16="http://schemas.microsoft.com/office/drawing/2014/main" id="{3C0BD4BA-1AE9-D625-9DE5-9B711C9C3726}"/>
              </a:ext>
            </a:extLst>
          </p:cNvPr>
          <p:cNvPicPr>
            <a:picLocks noChangeAspect="1"/>
          </p:cNvPicPr>
          <p:nvPr/>
        </p:nvPicPr>
        <p:blipFill rotWithShape="1">
          <a:blip r:embed="rId5"/>
          <a:srcRect l="3780" t="8134" r="8971" b="74451"/>
          <a:stretch/>
        </p:blipFill>
        <p:spPr>
          <a:xfrm>
            <a:off x="609276" y="3514935"/>
            <a:ext cx="2332487" cy="442033"/>
          </a:xfrm>
          <a:prstGeom prst="rect">
            <a:avLst/>
          </a:prstGeom>
        </p:spPr>
      </p:pic>
    </p:spTree>
    <p:extLst>
      <p:ext uri="{BB962C8B-B14F-4D97-AF65-F5344CB8AC3E}">
        <p14:creationId xmlns:p14="http://schemas.microsoft.com/office/powerpoint/2010/main" val="396358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7F28-6B63-CDC5-5DE8-B880F6B9602F}"/>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B20A5C91-2BC2-0AE9-018C-DC5A33223C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BC29EDD3-B7A2-451B-10F3-C6C35E11AD59}"/>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VERİ DOĞRULAMA</a:t>
            </a:r>
            <a:endParaRPr lang="tr-TR" sz="2000" dirty="0"/>
          </a:p>
        </p:txBody>
      </p:sp>
      <p:pic>
        <p:nvPicPr>
          <p:cNvPr id="8" name="Resim 7">
            <a:extLst>
              <a:ext uri="{FF2B5EF4-FFF2-40B4-BE49-F238E27FC236}">
                <a16:creationId xmlns:a16="http://schemas.microsoft.com/office/drawing/2014/main" id="{1477BBB6-F4B2-3800-50F6-F0E858AE25A6}"/>
              </a:ext>
            </a:extLst>
          </p:cNvPr>
          <p:cNvPicPr>
            <a:picLocks noChangeAspect="1"/>
          </p:cNvPicPr>
          <p:nvPr/>
        </p:nvPicPr>
        <p:blipFill>
          <a:blip r:embed="rId3"/>
          <a:stretch>
            <a:fillRect/>
          </a:stretch>
        </p:blipFill>
        <p:spPr>
          <a:xfrm>
            <a:off x="183149" y="1640105"/>
            <a:ext cx="6577575" cy="4438347"/>
          </a:xfrm>
          <a:prstGeom prst="rect">
            <a:avLst/>
          </a:prstGeom>
        </p:spPr>
      </p:pic>
      <p:graphicFrame>
        <p:nvGraphicFramePr>
          <p:cNvPr id="9" name="Tablo 8">
            <a:extLst>
              <a:ext uri="{FF2B5EF4-FFF2-40B4-BE49-F238E27FC236}">
                <a16:creationId xmlns:a16="http://schemas.microsoft.com/office/drawing/2014/main" id="{69385842-1BCA-ADC0-8F69-0A624D0B9E41}"/>
              </a:ext>
            </a:extLst>
          </p:cNvPr>
          <p:cNvGraphicFramePr>
            <a:graphicFrameLocks noGrp="1"/>
          </p:cNvGraphicFramePr>
          <p:nvPr>
            <p:extLst>
              <p:ext uri="{D42A27DB-BD31-4B8C-83A1-F6EECF244321}">
                <p14:modId xmlns:p14="http://schemas.microsoft.com/office/powerpoint/2010/main" val="594686729"/>
              </p:ext>
            </p:extLst>
          </p:nvPr>
        </p:nvGraphicFramePr>
        <p:xfrm>
          <a:off x="7172106" y="4965932"/>
          <a:ext cx="4608512" cy="1112520"/>
        </p:xfrm>
        <a:graphic>
          <a:graphicData uri="http://schemas.openxmlformats.org/drawingml/2006/table">
            <a:tbl>
              <a:tblPr firstRow="1" bandRow="1">
                <a:gradFill rotWithShape="1">
                  <a:gsLst>
                    <a:gs pos="0">
                      <a:srgbClr val="2A79FF">
                        <a:shade val="51000"/>
                        <a:satMod val="130000"/>
                      </a:srgbClr>
                    </a:gs>
                    <a:gs pos="80000">
                      <a:srgbClr val="2A79FF">
                        <a:shade val="93000"/>
                        <a:satMod val="130000"/>
                      </a:srgbClr>
                    </a:gs>
                    <a:gs pos="100000">
                      <a:srgbClr val="2A79FF">
                        <a:shade val="94000"/>
                        <a:satMod val="135000"/>
                      </a:srgbClr>
                    </a:gs>
                  </a:gsLst>
                  <a:lin ang="16200000" scaled="0"/>
                </a:gradFill>
                <a:effectLst>
                  <a:outerShdw blurRad="40000" dist="23000" dir="5400000" rotWithShape="0">
                    <a:srgbClr val="000000">
                      <a:alpha val="35000"/>
                    </a:srgbClr>
                  </a:outerShdw>
                </a:effectLst>
              </a:tblPr>
              <a:tblGrid>
                <a:gridCol w="2592288">
                  <a:extLst>
                    <a:ext uri="{9D8B030D-6E8A-4147-A177-3AD203B41FA5}">
                      <a16:colId xmlns:a16="http://schemas.microsoft.com/office/drawing/2014/main" val="2652770069"/>
                    </a:ext>
                  </a:extLst>
                </a:gridCol>
                <a:gridCol w="2016224">
                  <a:extLst>
                    <a:ext uri="{9D8B030D-6E8A-4147-A177-3AD203B41FA5}">
                      <a16:colId xmlns:a16="http://schemas.microsoft.com/office/drawing/2014/main" val="195588968"/>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tr-TR" dirty="0"/>
                        <a:t>SONUÇLAR</a:t>
                      </a:r>
                    </a:p>
                  </a:txBody>
                  <a:tcPr>
                    <a:lnL w="9525" cap="flat" cmpd="sng" algn="ctr">
                      <a:solidFill>
                        <a:srgbClr val="2A79FF">
                          <a:tint val="50000"/>
                          <a:shade val="95000"/>
                          <a:satMod val="105000"/>
                        </a:srgbClr>
                      </a:solidFill>
                      <a:prstDash val="solid"/>
                    </a:lnL>
                    <a:lnR>
                      <a:noFill/>
                    </a:lnR>
                    <a:lnT w="9525" cap="flat" cmpd="sng" algn="ctr">
                      <a:solidFill>
                        <a:srgbClr val="2A79FF">
                          <a:tint val="50000"/>
                          <a:shade val="95000"/>
                          <a:satMod val="105000"/>
                        </a:srgbClr>
                      </a:solidFill>
                      <a:prstDash val="solid"/>
                    </a:lnT>
                    <a:lnB w="38100" cap="flat" cmpd="sng" algn="ctr">
                      <a:solidFill>
                        <a:sysClr val="window" lastClr="FFFFFF"/>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tr-TR" dirty="0"/>
                        <a:t>DOĞRULUK ORANI</a:t>
                      </a:r>
                    </a:p>
                  </a:txBody>
                  <a:tcPr>
                    <a:lnL>
                      <a:noFill/>
                    </a:lnL>
                    <a:lnR w="9525" cap="flat" cmpd="sng" algn="ctr">
                      <a:solidFill>
                        <a:srgbClr val="2A79FF">
                          <a:tint val="50000"/>
                          <a:shade val="95000"/>
                          <a:satMod val="105000"/>
                        </a:srgbClr>
                      </a:solidFill>
                      <a:prstDash val="solid"/>
                    </a:lnR>
                    <a:lnT w="9525" cap="flat" cmpd="sng" algn="ctr">
                      <a:solidFill>
                        <a:srgbClr val="2A79FF">
                          <a:tint val="50000"/>
                          <a:shade val="95000"/>
                          <a:satMod val="105000"/>
                        </a:srgbClr>
                      </a:solidFill>
                      <a:prstDash val="solid"/>
                    </a:lnT>
                    <a:lnB w="38100" cap="flat" cmpd="sng" algn="ctr">
                      <a:solidFill>
                        <a:sysClr val="window" lastClr="FFFFFF"/>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68492266"/>
                  </a:ext>
                </a:extLst>
              </a:tr>
              <a:tr h="370840">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r>
                        <a:rPr lang="tr-TR" dirty="0"/>
                        <a:t>Test Sonuçları-SEA</a:t>
                      </a:r>
                    </a:p>
                  </a:txBody>
                  <a:tcPr>
                    <a:lnL w="9525" cap="flat" cmpd="sng" algn="ctr">
                      <a:solidFill>
                        <a:srgbClr val="2A79FF">
                          <a:tint val="50000"/>
                          <a:shade val="95000"/>
                          <a:satMod val="105000"/>
                        </a:srgbClr>
                      </a:solidFill>
                      <a:prstDash val="solid"/>
                    </a:lnL>
                    <a:lnR>
                      <a:noFill/>
                    </a:lnR>
                    <a:lnT w="38100" cap="flat" cmpd="sng" algn="ctr">
                      <a:solidFill>
                        <a:sysClr val="window" lastClr="FFFFFF"/>
                      </a:solidFill>
                      <a:prstDash val="solid"/>
                    </a:lnT>
                    <a:lnB>
                      <a:noFill/>
                    </a:lnB>
                    <a:lnTlToBr w="12700" cmpd="sng">
                      <a:noFill/>
                      <a:prstDash val="solid"/>
                    </a:lnTlToBr>
                    <a:lnBlToTr w="12700" cmpd="sng">
                      <a:noFill/>
                      <a:prstDash val="solid"/>
                    </a:lnBlToTr>
                    <a:solidFill>
                      <a:sysClr val="window" lastClr="FFFFFF">
                        <a:alpha val="20000"/>
                      </a:sysClr>
                    </a:solidFill>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a:r>
                        <a:rPr lang="tr-TR" dirty="0"/>
                        <a:t>%92</a:t>
                      </a:r>
                    </a:p>
                  </a:txBody>
                  <a:tcPr>
                    <a:lnL>
                      <a:noFill/>
                    </a:lnL>
                    <a:lnR w="9525" cap="flat" cmpd="sng" algn="ctr">
                      <a:solidFill>
                        <a:srgbClr val="2A79FF">
                          <a:tint val="50000"/>
                          <a:shade val="95000"/>
                          <a:satMod val="105000"/>
                        </a:srgbClr>
                      </a:solidFill>
                      <a:prstDash val="solid"/>
                    </a:lnR>
                    <a:lnT w="38100" cap="flat" cmpd="sng" algn="ctr">
                      <a:solidFill>
                        <a:sysClr val="window" lastClr="FFFFFF"/>
                      </a:solidFill>
                      <a:prstDash val="solid"/>
                    </a:lnT>
                    <a:lnB>
                      <a:noFill/>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a16="http://schemas.microsoft.com/office/drawing/2014/main" val="1377831162"/>
                  </a:ext>
                </a:extLst>
              </a:tr>
              <a:tr h="370840">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r>
                        <a:rPr lang="tr-TR" dirty="0"/>
                        <a:t>Test Sonuçları-YAMAS AI</a:t>
                      </a:r>
                    </a:p>
                  </a:txBody>
                  <a:tcPr>
                    <a:lnL w="9525" cap="flat" cmpd="sng" algn="ctr">
                      <a:solidFill>
                        <a:srgbClr val="2A79FF">
                          <a:tint val="50000"/>
                          <a:shade val="95000"/>
                          <a:satMod val="105000"/>
                        </a:srgbClr>
                      </a:solidFill>
                      <a:prstDash val="solid"/>
                    </a:lnL>
                    <a:lnR>
                      <a:noFill/>
                    </a:lnR>
                    <a:lnT>
                      <a:noFill/>
                    </a:lnT>
                    <a:lnB w="9525" cap="flat" cmpd="sng" algn="ctr">
                      <a:solidFill>
                        <a:srgbClr val="2A79FF">
                          <a:tint val="50000"/>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a:r>
                        <a:rPr lang="tr-TR" dirty="0"/>
                        <a:t>%94</a:t>
                      </a:r>
                    </a:p>
                  </a:txBody>
                  <a:tcPr>
                    <a:lnL>
                      <a:noFill/>
                    </a:lnL>
                    <a:lnR w="9525" cap="flat" cmpd="sng" algn="ctr">
                      <a:solidFill>
                        <a:srgbClr val="2A79FF">
                          <a:tint val="50000"/>
                          <a:shade val="95000"/>
                          <a:satMod val="105000"/>
                        </a:srgbClr>
                      </a:solidFill>
                      <a:prstDash val="solid"/>
                    </a:lnR>
                    <a:lnT>
                      <a:noFill/>
                    </a:lnT>
                    <a:lnB w="9525" cap="flat" cmpd="sng" algn="ctr">
                      <a:solidFill>
                        <a:srgbClr val="2A79FF">
                          <a:tint val="50000"/>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742346629"/>
                  </a:ext>
                </a:extLst>
              </a:tr>
            </a:tbl>
          </a:graphicData>
        </a:graphic>
      </p:graphicFrame>
      <p:sp>
        <p:nvSpPr>
          <p:cNvPr id="10" name="Metin kutusu 9">
            <a:extLst>
              <a:ext uri="{FF2B5EF4-FFF2-40B4-BE49-F238E27FC236}">
                <a16:creationId xmlns:a16="http://schemas.microsoft.com/office/drawing/2014/main" id="{1E6A62A1-30D5-78D2-45A8-0DCAC6247A9A}"/>
              </a:ext>
            </a:extLst>
          </p:cNvPr>
          <p:cNvSpPr txBox="1"/>
          <p:nvPr/>
        </p:nvSpPr>
        <p:spPr>
          <a:xfrm>
            <a:off x="7085034" y="1640105"/>
            <a:ext cx="4608512" cy="1477328"/>
          </a:xfrm>
          <a:prstGeom prst="rect">
            <a:avLst/>
          </a:prstGeom>
          <a:noFill/>
        </p:spPr>
        <p:txBody>
          <a:bodyPr wrap="square" rtlCol="0">
            <a:spAutoFit/>
          </a:bodyPr>
          <a:lstStyle/>
          <a:p>
            <a:r>
              <a:rPr lang="tr-TR" dirty="0">
                <a:solidFill>
                  <a:prstClr val="black"/>
                </a:solidFill>
              </a:rPr>
              <a:t>Tüm veriler toplandıktan sonra 8 referans burç için korelasyon yapılmıştır.</a:t>
            </a:r>
          </a:p>
          <a:p>
            <a:r>
              <a:rPr lang="tr-TR" dirty="0">
                <a:solidFill>
                  <a:prstClr val="black"/>
                </a:solidFill>
              </a:rPr>
              <a:t>Bu burçlara ait test sonuçları, analiz sonuçları ve YAMAS AI yazılımı sonuçları tabloda belirtilmiştir.</a:t>
            </a:r>
          </a:p>
        </p:txBody>
      </p:sp>
    </p:spTree>
    <p:extLst>
      <p:ext uri="{BB962C8B-B14F-4D97-AF65-F5344CB8AC3E}">
        <p14:creationId xmlns:p14="http://schemas.microsoft.com/office/powerpoint/2010/main" val="1896778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6ABA7-DB69-104F-DB90-C39242387121}"/>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33A4D2EF-60D3-BDA0-62EB-B6CCB0954F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50C67B74-9F7D-CF3F-E8E2-C0315D63F872}"/>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ÇIKTILAR&amp;KAZANIMLAR</a:t>
            </a:r>
            <a:endParaRPr lang="tr-TR" sz="2000" dirty="0"/>
          </a:p>
        </p:txBody>
      </p:sp>
      <p:graphicFrame>
        <p:nvGraphicFramePr>
          <p:cNvPr id="3" name="Table 3">
            <a:extLst>
              <a:ext uri="{FF2B5EF4-FFF2-40B4-BE49-F238E27FC236}">
                <a16:creationId xmlns:a16="http://schemas.microsoft.com/office/drawing/2014/main" id="{1AFEFF9F-C91A-4727-953E-79F50775CBC1}"/>
              </a:ext>
            </a:extLst>
          </p:cNvPr>
          <p:cNvGraphicFramePr>
            <a:graphicFrameLocks noGrp="1"/>
          </p:cNvGraphicFramePr>
          <p:nvPr>
            <p:extLst>
              <p:ext uri="{D42A27DB-BD31-4B8C-83A1-F6EECF244321}">
                <p14:modId xmlns:p14="http://schemas.microsoft.com/office/powerpoint/2010/main" val="2549213073"/>
              </p:ext>
            </p:extLst>
          </p:nvPr>
        </p:nvGraphicFramePr>
        <p:xfrm>
          <a:off x="2819636" y="4105837"/>
          <a:ext cx="6552728" cy="1512168"/>
        </p:xfrm>
        <a:graphic>
          <a:graphicData uri="http://schemas.openxmlformats.org/drawingml/2006/table">
            <a:tbl>
              <a:tblPr firstRow="1" bandRow="1"/>
              <a:tblGrid>
                <a:gridCol w="3276364">
                  <a:extLst>
                    <a:ext uri="{9D8B030D-6E8A-4147-A177-3AD203B41FA5}">
                      <a16:colId xmlns:a16="http://schemas.microsoft.com/office/drawing/2014/main" val="3690145488"/>
                    </a:ext>
                  </a:extLst>
                </a:gridCol>
                <a:gridCol w="3276364">
                  <a:extLst>
                    <a:ext uri="{9D8B030D-6E8A-4147-A177-3AD203B41FA5}">
                      <a16:colId xmlns:a16="http://schemas.microsoft.com/office/drawing/2014/main" val="1210433508"/>
                    </a:ext>
                  </a:extLst>
                </a:gridCol>
              </a:tblGrid>
              <a:tr h="504056">
                <a:tc>
                  <a:txBody>
                    <a:bodyPr/>
                    <a:lstStyle>
                      <a:lvl1pPr marL="0" algn="l" defTabSz="914400" rtl="0" eaLnBrk="1" latinLnBrk="0" hangingPunct="1">
                        <a:defRPr sz="1800" b="1" kern="1200">
                          <a:solidFill>
                            <a:schemeClr val="lt1"/>
                          </a:solidFill>
                          <a:latin typeface="Bahnschrift SemiBold SemiConden"/>
                        </a:defRPr>
                      </a:lvl1pPr>
                      <a:lvl2pPr marL="457200" algn="l" defTabSz="914400" rtl="0" eaLnBrk="1" latinLnBrk="0" hangingPunct="1">
                        <a:defRPr sz="1800" b="1" kern="1200">
                          <a:solidFill>
                            <a:schemeClr val="lt1"/>
                          </a:solidFill>
                          <a:latin typeface="Bahnschrift SemiBold SemiConden"/>
                        </a:defRPr>
                      </a:lvl2pPr>
                      <a:lvl3pPr marL="914400" algn="l" defTabSz="914400" rtl="0" eaLnBrk="1" latinLnBrk="0" hangingPunct="1">
                        <a:defRPr sz="1800" b="1" kern="1200">
                          <a:solidFill>
                            <a:schemeClr val="lt1"/>
                          </a:solidFill>
                          <a:latin typeface="Bahnschrift SemiBold SemiConden"/>
                        </a:defRPr>
                      </a:lvl3pPr>
                      <a:lvl4pPr marL="1371600" algn="l" defTabSz="914400" rtl="0" eaLnBrk="1" latinLnBrk="0" hangingPunct="1">
                        <a:defRPr sz="1800" b="1" kern="1200">
                          <a:solidFill>
                            <a:schemeClr val="lt1"/>
                          </a:solidFill>
                          <a:latin typeface="Bahnschrift SemiBold SemiConden"/>
                        </a:defRPr>
                      </a:lvl4pPr>
                      <a:lvl5pPr marL="1828800" algn="l" defTabSz="914400" rtl="0" eaLnBrk="1" latinLnBrk="0" hangingPunct="1">
                        <a:defRPr sz="1800" b="1" kern="1200">
                          <a:solidFill>
                            <a:schemeClr val="lt1"/>
                          </a:solidFill>
                          <a:latin typeface="Bahnschrift SemiBold SemiConden"/>
                        </a:defRPr>
                      </a:lvl5pPr>
                      <a:lvl6pPr marL="2286000" algn="l" defTabSz="914400" rtl="0" eaLnBrk="1" latinLnBrk="0" hangingPunct="1">
                        <a:defRPr sz="1800" b="1" kern="1200">
                          <a:solidFill>
                            <a:schemeClr val="lt1"/>
                          </a:solidFill>
                          <a:latin typeface="Bahnschrift SemiBold SemiConden"/>
                        </a:defRPr>
                      </a:lvl6pPr>
                      <a:lvl7pPr marL="2743200" algn="l" defTabSz="914400" rtl="0" eaLnBrk="1" latinLnBrk="0" hangingPunct="1">
                        <a:defRPr sz="1800" b="1" kern="1200">
                          <a:solidFill>
                            <a:schemeClr val="lt1"/>
                          </a:solidFill>
                          <a:latin typeface="Bahnschrift SemiBold SemiConden"/>
                        </a:defRPr>
                      </a:lvl7pPr>
                      <a:lvl8pPr marL="3200400" algn="l" defTabSz="914400" rtl="0" eaLnBrk="1" latinLnBrk="0" hangingPunct="1">
                        <a:defRPr sz="1800" b="1" kern="1200">
                          <a:solidFill>
                            <a:schemeClr val="lt1"/>
                          </a:solidFill>
                          <a:latin typeface="Bahnschrift SemiBold SemiConden"/>
                        </a:defRPr>
                      </a:lvl8pPr>
                      <a:lvl9pPr marL="3657600" algn="l" defTabSz="914400" rtl="0" eaLnBrk="1" latinLnBrk="0" hangingPunct="1">
                        <a:defRPr sz="1800" b="1" kern="1200">
                          <a:solidFill>
                            <a:schemeClr val="lt1"/>
                          </a:solidFill>
                          <a:latin typeface="Bahnschrift SemiBold SemiConden"/>
                        </a:defRPr>
                      </a:lvl9pPr>
                    </a:lstStyle>
                    <a:p>
                      <a:pPr algn="ctr"/>
                      <a:r>
                        <a:rPr lang="tr-TR" sz="1400" dirty="0">
                          <a:latin typeface="+mn-lt"/>
                        </a:rPr>
                        <a:t>METOD</a:t>
                      </a:r>
                      <a:endParaRPr lang="en-US" sz="1400" dirty="0">
                        <a:latin typeface="+mn-lt"/>
                      </a:endParaRPr>
                    </a:p>
                  </a:txBody>
                  <a:tcPr anchor="ctr">
                    <a:lnL w="12700" cmpd="sng">
                      <a:solidFill>
                        <a:srgbClr val="15537E"/>
                      </a:solidFill>
                    </a:lnL>
                    <a:lnR w="12700" cap="flat" cmpd="sng" algn="ctr">
                      <a:solidFill>
                        <a:srgbClr val="44546A"/>
                      </a:solidFill>
                      <a:prstDash val="solid"/>
                      <a:round/>
                      <a:headEnd type="none" w="med" len="med"/>
                      <a:tailEnd type="none" w="med" len="med"/>
                    </a:lnR>
                    <a:lnT w="12700" cmpd="sng">
                      <a:solidFill>
                        <a:srgbClr val="15537E"/>
                      </a:solidFill>
                    </a:lnT>
                    <a:lnB w="12700" cmpd="sng">
                      <a:solidFill>
                        <a:srgbClr val="15537E"/>
                      </a:solidFill>
                    </a:lnB>
                    <a:lnTlToBr w="12700" cmpd="sng">
                      <a:noFill/>
                      <a:prstDash val="solid"/>
                    </a:lnTlToBr>
                    <a:lnBlToTr w="12700" cmpd="sng">
                      <a:noFill/>
                      <a:prstDash val="solid"/>
                    </a:lnBlToTr>
                    <a:solidFill>
                      <a:srgbClr val="15537E"/>
                    </a:solidFill>
                  </a:tcPr>
                </a:tc>
                <a:tc>
                  <a:txBody>
                    <a:bodyPr/>
                    <a:lstStyle>
                      <a:lvl1pPr marL="0" algn="l" defTabSz="914400" rtl="0" eaLnBrk="1" latinLnBrk="0" hangingPunct="1">
                        <a:defRPr sz="1800" b="1" kern="1200">
                          <a:solidFill>
                            <a:schemeClr val="lt1"/>
                          </a:solidFill>
                          <a:latin typeface="Bahnschrift SemiBold SemiConden"/>
                        </a:defRPr>
                      </a:lvl1pPr>
                      <a:lvl2pPr marL="457200" algn="l" defTabSz="914400" rtl="0" eaLnBrk="1" latinLnBrk="0" hangingPunct="1">
                        <a:defRPr sz="1800" b="1" kern="1200">
                          <a:solidFill>
                            <a:schemeClr val="lt1"/>
                          </a:solidFill>
                          <a:latin typeface="Bahnschrift SemiBold SemiConden"/>
                        </a:defRPr>
                      </a:lvl2pPr>
                      <a:lvl3pPr marL="914400" algn="l" defTabSz="914400" rtl="0" eaLnBrk="1" latinLnBrk="0" hangingPunct="1">
                        <a:defRPr sz="1800" b="1" kern="1200">
                          <a:solidFill>
                            <a:schemeClr val="lt1"/>
                          </a:solidFill>
                          <a:latin typeface="Bahnschrift SemiBold SemiConden"/>
                        </a:defRPr>
                      </a:lvl3pPr>
                      <a:lvl4pPr marL="1371600" algn="l" defTabSz="914400" rtl="0" eaLnBrk="1" latinLnBrk="0" hangingPunct="1">
                        <a:defRPr sz="1800" b="1" kern="1200">
                          <a:solidFill>
                            <a:schemeClr val="lt1"/>
                          </a:solidFill>
                          <a:latin typeface="Bahnschrift SemiBold SemiConden"/>
                        </a:defRPr>
                      </a:lvl4pPr>
                      <a:lvl5pPr marL="1828800" algn="l" defTabSz="914400" rtl="0" eaLnBrk="1" latinLnBrk="0" hangingPunct="1">
                        <a:defRPr sz="1800" b="1" kern="1200">
                          <a:solidFill>
                            <a:schemeClr val="lt1"/>
                          </a:solidFill>
                          <a:latin typeface="Bahnschrift SemiBold SemiConden"/>
                        </a:defRPr>
                      </a:lvl5pPr>
                      <a:lvl6pPr marL="2286000" algn="l" defTabSz="914400" rtl="0" eaLnBrk="1" latinLnBrk="0" hangingPunct="1">
                        <a:defRPr sz="1800" b="1" kern="1200">
                          <a:solidFill>
                            <a:schemeClr val="lt1"/>
                          </a:solidFill>
                          <a:latin typeface="Bahnschrift SemiBold SemiConden"/>
                        </a:defRPr>
                      </a:lvl6pPr>
                      <a:lvl7pPr marL="2743200" algn="l" defTabSz="914400" rtl="0" eaLnBrk="1" latinLnBrk="0" hangingPunct="1">
                        <a:defRPr sz="1800" b="1" kern="1200">
                          <a:solidFill>
                            <a:schemeClr val="lt1"/>
                          </a:solidFill>
                          <a:latin typeface="Bahnschrift SemiBold SemiConden"/>
                        </a:defRPr>
                      </a:lvl7pPr>
                      <a:lvl8pPr marL="3200400" algn="l" defTabSz="914400" rtl="0" eaLnBrk="1" latinLnBrk="0" hangingPunct="1">
                        <a:defRPr sz="1800" b="1" kern="1200">
                          <a:solidFill>
                            <a:schemeClr val="lt1"/>
                          </a:solidFill>
                          <a:latin typeface="Bahnschrift SemiBold SemiConden"/>
                        </a:defRPr>
                      </a:lvl8pPr>
                      <a:lvl9pPr marL="3657600" algn="l" defTabSz="914400" rtl="0" eaLnBrk="1" latinLnBrk="0" hangingPunct="1">
                        <a:defRPr sz="1800" b="1" kern="1200">
                          <a:solidFill>
                            <a:schemeClr val="lt1"/>
                          </a:solidFill>
                          <a:latin typeface="Bahnschrift SemiBold SemiConden"/>
                        </a:defRPr>
                      </a:lvl9pPr>
                    </a:lstStyle>
                    <a:p>
                      <a:pPr algn="ctr"/>
                      <a:r>
                        <a:rPr lang="en-US" sz="1400" dirty="0">
                          <a:latin typeface="+mn-lt"/>
                        </a:rPr>
                        <a:t>SÜRE (SANİYE)</a:t>
                      </a:r>
                    </a:p>
                  </a:txBody>
                  <a:tcPr anchor="ctr">
                    <a:lnL w="12700" cap="flat" cmpd="sng" algn="ctr">
                      <a:solidFill>
                        <a:srgbClr val="44546A"/>
                      </a:solidFill>
                      <a:prstDash val="solid"/>
                      <a:round/>
                      <a:headEnd type="none" w="med" len="med"/>
                      <a:tailEnd type="none" w="med" len="med"/>
                    </a:lnL>
                    <a:lnR w="12700" cmpd="sng">
                      <a:solidFill>
                        <a:srgbClr val="15537E"/>
                      </a:solidFill>
                    </a:lnR>
                    <a:lnT w="12700" cmpd="sng">
                      <a:solidFill>
                        <a:srgbClr val="15537E"/>
                      </a:solidFill>
                    </a:lnT>
                    <a:lnB w="12700" cmpd="sng">
                      <a:solidFill>
                        <a:srgbClr val="15537E"/>
                      </a:solidFill>
                    </a:lnB>
                    <a:lnTlToBr w="12700" cmpd="sng">
                      <a:noFill/>
                      <a:prstDash val="solid"/>
                    </a:lnTlToBr>
                    <a:lnBlToTr w="12700" cmpd="sng">
                      <a:noFill/>
                      <a:prstDash val="solid"/>
                    </a:lnBlToTr>
                    <a:solidFill>
                      <a:srgbClr val="15537E"/>
                    </a:solidFill>
                  </a:tcPr>
                </a:tc>
                <a:extLst>
                  <a:ext uri="{0D108BD9-81ED-4DB2-BD59-A6C34878D82A}">
                    <a16:rowId xmlns:a16="http://schemas.microsoft.com/office/drawing/2014/main" val="776205078"/>
                  </a:ext>
                </a:extLst>
              </a:tr>
              <a:tr h="504056">
                <a:tc>
                  <a:txBody>
                    <a:bodyPr/>
                    <a:lstStyle>
                      <a:lvl1pPr marL="0" algn="l" defTabSz="914400" rtl="0" eaLnBrk="1" latinLnBrk="0" hangingPunct="1">
                        <a:defRPr sz="1800" kern="1200">
                          <a:solidFill>
                            <a:schemeClr val="dk1"/>
                          </a:solidFill>
                          <a:latin typeface="Bahnschrift SemiBold SemiConden"/>
                        </a:defRPr>
                      </a:lvl1pPr>
                      <a:lvl2pPr marL="457200" algn="l" defTabSz="914400" rtl="0" eaLnBrk="1" latinLnBrk="0" hangingPunct="1">
                        <a:defRPr sz="1800" kern="1200">
                          <a:solidFill>
                            <a:schemeClr val="dk1"/>
                          </a:solidFill>
                          <a:latin typeface="Bahnschrift SemiBold SemiConden"/>
                        </a:defRPr>
                      </a:lvl2pPr>
                      <a:lvl3pPr marL="914400" algn="l" defTabSz="914400" rtl="0" eaLnBrk="1" latinLnBrk="0" hangingPunct="1">
                        <a:defRPr sz="1800" kern="1200">
                          <a:solidFill>
                            <a:schemeClr val="dk1"/>
                          </a:solidFill>
                          <a:latin typeface="Bahnschrift SemiBold SemiConden"/>
                        </a:defRPr>
                      </a:lvl3pPr>
                      <a:lvl4pPr marL="1371600" algn="l" defTabSz="914400" rtl="0" eaLnBrk="1" latinLnBrk="0" hangingPunct="1">
                        <a:defRPr sz="1800" kern="1200">
                          <a:solidFill>
                            <a:schemeClr val="dk1"/>
                          </a:solidFill>
                          <a:latin typeface="Bahnschrift SemiBold SemiConden"/>
                        </a:defRPr>
                      </a:lvl4pPr>
                      <a:lvl5pPr marL="1828800" algn="l" defTabSz="914400" rtl="0" eaLnBrk="1" latinLnBrk="0" hangingPunct="1">
                        <a:defRPr sz="1800" kern="1200">
                          <a:solidFill>
                            <a:schemeClr val="dk1"/>
                          </a:solidFill>
                          <a:latin typeface="Bahnschrift SemiBold SemiConden"/>
                        </a:defRPr>
                      </a:lvl5pPr>
                      <a:lvl6pPr marL="2286000" algn="l" defTabSz="914400" rtl="0" eaLnBrk="1" latinLnBrk="0" hangingPunct="1">
                        <a:defRPr sz="1800" kern="1200">
                          <a:solidFill>
                            <a:schemeClr val="dk1"/>
                          </a:solidFill>
                          <a:latin typeface="Bahnschrift SemiBold SemiConden"/>
                        </a:defRPr>
                      </a:lvl6pPr>
                      <a:lvl7pPr marL="2743200" algn="l" defTabSz="914400" rtl="0" eaLnBrk="1" latinLnBrk="0" hangingPunct="1">
                        <a:defRPr sz="1800" kern="1200">
                          <a:solidFill>
                            <a:schemeClr val="dk1"/>
                          </a:solidFill>
                          <a:latin typeface="Bahnschrift SemiBold SemiConden"/>
                        </a:defRPr>
                      </a:lvl7pPr>
                      <a:lvl8pPr marL="3200400" algn="l" defTabSz="914400" rtl="0" eaLnBrk="1" latinLnBrk="0" hangingPunct="1">
                        <a:defRPr sz="1800" kern="1200">
                          <a:solidFill>
                            <a:schemeClr val="dk1"/>
                          </a:solidFill>
                          <a:latin typeface="Bahnschrift SemiBold SemiConden"/>
                        </a:defRPr>
                      </a:lvl8pPr>
                      <a:lvl9pPr marL="3657600" algn="l" defTabSz="914400" rtl="0" eaLnBrk="1" latinLnBrk="0" hangingPunct="1">
                        <a:defRPr sz="1800" kern="1200">
                          <a:solidFill>
                            <a:schemeClr val="dk1"/>
                          </a:solidFill>
                          <a:latin typeface="Bahnschrift SemiBold SemiConden"/>
                        </a:defRPr>
                      </a:lvl9pPr>
                    </a:lstStyle>
                    <a:p>
                      <a:pPr algn="ctr"/>
                      <a:r>
                        <a:rPr lang="tr-TR" sz="1400" dirty="0">
                          <a:solidFill>
                            <a:schemeClr val="tx2"/>
                          </a:solidFill>
                          <a:latin typeface="+mn-lt"/>
                        </a:rPr>
                        <a:t>YAMAS AI YAZILIMI İLE SÜRE</a:t>
                      </a:r>
                      <a:endParaRPr lang="en-US" sz="1400" dirty="0">
                        <a:solidFill>
                          <a:schemeClr val="tx2"/>
                        </a:solidFill>
                        <a:latin typeface="+mn-lt"/>
                      </a:endParaRPr>
                    </a:p>
                  </a:txBody>
                  <a:tcPr anchor="ctr">
                    <a:lnL w="12700" cmpd="sng">
                      <a:solidFill>
                        <a:srgbClr val="15537E"/>
                      </a:solidFill>
                    </a:lnL>
                    <a:lnR w="12700" cap="flat" cmpd="sng" algn="ctr">
                      <a:solidFill>
                        <a:srgbClr val="44546A"/>
                      </a:solidFill>
                      <a:prstDash val="solid"/>
                      <a:round/>
                      <a:headEnd type="none" w="med" len="med"/>
                      <a:tailEnd type="none" w="med" len="med"/>
                    </a:lnR>
                    <a:lnT w="12700" cmpd="sng">
                      <a:solidFill>
                        <a:srgbClr val="15537E"/>
                      </a:solidFill>
                    </a:lnT>
                    <a:lnB w="12700" cap="flat" cmpd="sng" algn="ctr">
                      <a:solidFill>
                        <a:srgbClr val="15537E"/>
                      </a:solidFill>
                      <a:prstDash val="solid"/>
                      <a:round/>
                      <a:headEnd type="none" w="med" len="med"/>
                      <a:tailEnd type="none" w="med" len="med"/>
                    </a:lnB>
                    <a:lnTlToBr w="12700" cmpd="sng">
                      <a:noFill/>
                      <a:prstDash val="solid"/>
                    </a:lnTlToBr>
                    <a:lnBlToTr w="12700" cmpd="sng">
                      <a:noFill/>
                      <a:prstDash val="solid"/>
                    </a:lnBlToTr>
                    <a:solidFill>
                      <a:srgbClr val="15537E">
                        <a:tint val="20000"/>
                      </a:srgbClr>
                    </a:solidFill>
                  </a:tcPr>
                </a:tc>
                <a:tc>
                  <a:txBody>
                    <a:bodyPr/>
                    <a:lstStyle>
                      <a:lvl1pPr marL="0" algn="l" defTabSz="914400" rtl="0" eaLnBrk="1" latinLnBrk="0" hangingPunct="1">
                        <a:defRPr sz="1800" kern="1200">
                          <a:solidFill>
                            <a:schemeClr val="dk1"/>
                          </a:solidFill>
                          <a:latin typeface="Bahnschrift SemiBold SemiConden"/>
                        </a:defRPr>
                      </a:lvl1pPr>
                      <a:lvl2pPr marL="457200" algn="l" defTabSz="914400" rtl="0" eaLnBrk="1" latinLnBrk="0" hangingPunct="1">
                        <a:defRPr sz="1800" kern="1200">
                          <a:solidFill>
                            <a:schemeClr val="dk1"/>
                          </a:solidFill>
                          <a:latin typeface="Bahnschrift SemiBold SemiConden"/>
                        </a:defRPr>
                      </a:lvl2pPr>
                      <a:lvl3pPr marL="914400" algn="l" defTabSz="914400" rtl="0" eaLnBrk="1" latinLnBrk="0" hangingPunct="1">
                        <a:defRPr sz="1800" kern="1200">
                          <a:solidFill>
                            <a:schemeClr val="dk1"/>
                          </a:solidFill>
                          <a:latin typeface="Bahnschrift SemiBold SemiConden"/>
                        </a:defRPr>
                      </a:lvl3pPr>
                      <a:lvl4pPr marL="1371600" algn="l" defTabSz="914400" rtl="0" eaLnBrk="1" latinLnBrk="0" hangingPunct="1">
                        <a:defRPr sz="1800" kern="1200">
                          <a:solidFill>
                            <a:schemeClr val="dk1"/>
                          </a:solidFill>
                          <a:latin typeface="Bahnschrift SemiBold SemiConden"/>
                        </a:defRPr>
                      </a:lvl4pPr>
                      <a:lvl5pPr marL="1828800" algn="l" defTabSz="914400" rtl="0" eaLnBrk="1" latinLnBrk="0" hangingPunct="1">
                        <a:defRPr sz="1800" kern="1200">
                          <a:solidFill>
                            <a:schemeClr val="dk1"/>
                          </a:solidFill>
                          <a:latin typeface="Bahnschrift SemiBold SemiConden"/>
                        </a:defRPr>
                      </a:lvl5pPr>
                      <a:lvl6pPr marL="2286000" algn="l" defTabSz="914400" rtl="0" eaLnBrk="1" latinLnBrk="0" hangingPunct="1">
                        <a:defRPr sz="1800" kern="1200">
                          <a:solidFill>
                            <a:schemeClr val="dk1"/>
                          </a:solidFill>
                          <a:latin typeface="Bahnschrift SemiBold SemiConden"/>
                        </a:defRPr>
                      </a:lvl6pPr>
                      <a:lvl7pPr marL="2743200" algn="l" defTabSz="914400" rtl="0" eaLnBrk="1" latinLnBrk="0" hangingPunct="1">
                        <a:defRPr sz="1800" kern="1200">
                          <a:solidFill>
                            <a:schemeClr val="dk1"/>
                          </a:solidFill>
                          <a:latin typeface="Bahnschrift SemiBold SemiConden"/>
                        </a:defRPr>
                      </a:lvl7pPr>
                      <a:lvl8pPr marL="3200400" algn="l" defTabSz="914400" rtl="0" eaLnBrk="1" latinLnBrk="0" hangingPunct="1">
                        <a:defRPr sz="1800" kern="1200">
                          <a:solidFill>
                            <a:schemeClr val="dk1"/>
                          </a:solidFill>
                          <a:latin typeface="Bahnschrift SemiBold SemiConden"/>
                        </a:defRPr>
                      </a:lvl8pPr>
                      <a:lvl9pPr marL="3657600" algn="l" defTabSz="914400" rtl="0" eaLnBrk="1" latinLnBrk="0" hangingPunct="1">
                        <a:defRPr sz="1800" kern="1200">
                          <a:solidFill>
                            <a:schemeClr val="dk1"/>
                          </a:solidFill>
                          <a:latin typeface="Bahnschrift SemiBold SemiConden"/>
                        </a:defRPr>
                      </a:lvl9pPr>
                    </a:lstStyle>
                    <a:p>
                      <a:pPr algn="ctr"/>
                      <a:r>
                        <a:rPr lang="tr-TR" sz="1400" dirty="0">
                          <a:solidFill>
                            <a:schemeClr val="tx2"/>
                          </a:solidFill>
                          <a:latin typeface="+mn-lt"/>
                        </a:rPr>
                        <a:t>60</a:t>
                      </a:r>
                      <a:endParaRPr lang="en-US" sz="1400" dirty="0">
                        <a:solidFill>
                          <a:schemeClr val="tx2"/>
                        </a:solidFill>
                        <a:latin typeface="+mn-lt"/>
                      </a:endParaRPr>
                    </a:p>
                  </a:txBody>
                  <a:tcPr anchor="ctr">
                    <a:lnL w="12700" cap="flat" cmpd="sng" algn="ctr">
                      <a:solidFill>
                        <a:srgbClr val="44546A"/>
                      </a:solidFill>
                      <a:prstDash val="solid"/>
                      <a:round/>
                      <a:headEnd type="none" w="med" len="med"/>
                      <a:tailEnd type="none" w="med" len="med"/>
                    </a:lnL>
                    <a:lnR w="12700" cmpd="sng">
                      <a:solidFill>
                        <a:srgbClr val="15537E"/>
                      </a:solidFill>
                    </a:lnR>
                    <a:lnT w="12700" cmpd="sng">
                      <a:solidFill>
                        <a:srgbClr val="15537E"/>
                      </a:solidFill>
                    </a:lnT>
                    <a:lnB w="12700" cap="flat" cmpd="sng" algn="ctr">
                      <a:solidFill>
                        <a:srgbClr val="15537E"/>
                      </a:solidFill>
                      <a:prstDash val="solid"/>
                      <a:round/>
                      <a:headEnd type="none" w="med" len="med"/>
                      <a:tailEnd type="none" w="med" len="med"/>
                    </a:lnB>
                    <a:lnTlToBr w="12700" cmpd="sng">
                      <a:noFill/>
                      <a:prstDash val="solid"/>
                    </a:lnTlToBr>
                    <a:lnBlToTr w="12700" cmpd="sng">
                      <a:noFill/>
                      <a:prstDash val="solid"/>
                    </a:lnBlToTr>
                    <a:solidFill>
                      <a:srgbClr val="15537E">
                        <a:tint val="20000"/>
                      </a:srgbClr>
                    </a:solidFill>
                  </a:tcPr>
                </a:tc>
                <a:extLst>
                  <a:ext uri="{0D108BD9-81ED-4DB2-BD59-A6C34878D82A}">
                    <a16:rowId xmlns:a16="http://schemas.microsoft.com/office/drawing/2014/main" val="695311575"/>
                  </a:ext>
                </a:extLst>
              </a:tr>
              <a:tr h="504056">
                <a:tc>
                  <a:txBody>
                    <a:bodyPr/>
                    <a:lstStyle>
                      <a:lvl1pPr marL="0" algn="l" defTabSz="914400" rtl="0" eaLnBrk="1" latinLnBrk="0" hangingPunct="1">
                        <a:defRPr sz="1800" kern="1200">
                          <a:solidFill>
                            <a:schemeClr val="dk1"/>
                          </a:solidFill>
                          <a:latin typeface="Bahnschrift SemiBold SemiConden"/>
                        </a:defRPr>
                      </a:lvl1pPr>
                      <a:lvl2pPr marL="457200" algn="l" defTabSz="914400" rtl="0" eaLnBrk="1" latinLnBrk="0" hangingPunct="1">
                        <a:defRPr sz="1800" kern="1200">
                          <a:solidFill>
                            <a:schemeClr val="dk1"/>
                          </a:solidFill>
                          <a:latin typeface="Bahnschrift SemiBold SemiConden"/>
                        </a:defRPr>
                      </a:lvl2pPr>
                      <a:lvl3pPr marL="914400" algn="l" defTabSz="914400" rtl="0" eaLnBrk="1" latinLnBrk="0" hangingPunct="1">
                        <a:defRPr sz="1800" kern="1200">
                          <a:solidFill>
                            <a:schemeClr val="dk1"/>
                          </a:solidFill>
                          <a:latin typeface="Bahnschrift SemiBold SemiConden"/>
                        </a:defRPr>
                      </a:lvl3pPr>
                      <a:lvl4pPr marL="1371600" algn="l" defTabSz="914400" rtl="0" eaLnBrk="1" latinLnBrk="0" hangingPunct="1">
                        <a:defRPr sz="1800" kern="1200">
                          <a:solidFill>
                            <a:schemeClr val="dk1"/>
                          </a:solidFill>
                          <a:latin typeface="Bahnschrift SemiBold SemiConden"/>
                        </a:defRPr>
                      </a:lvl4pPr>
                      <a:lvl5pPr marL="1828800" algn="l" defTabSz="914400" rtl="0" eaLnBrk="1" latinLnBrk="0" hangingPunct="1">
                        <a:defRPr sz="1800" kern="1200">
                          <a:solidFill>
                            <a:schemeClr val="dk1"/>
                          </a:solidFill>
                          <a:latin typeface="Bahnschrift SemiBold SemiConden"/>
                        </a:defRPr>
                      </a:lvl5pPr>
                      <a:lvl6pPr marL="2286000" algn="l" defTabSz="914400" rtl="0" eaLnBrk="1" latinLnBrk="0" hangingPunct="1">
                        <a:defRPr sz="1800" kern="1200">
                          <a:solidFill>
                            <a:schemeClr val="dk1"/>
                          </a:solidFill>
                          <a:latin typeface="Bahnschrift SemiBold SemiConden"/>
                        </a:defRPr>
                      </a:lvl6pPr>
                      <a:lvl7pPr marL="2743200" algn="l" defTabSz="914400" rtl="0" eaLnBrk="1" latinLnBrk="0" hangingPunct="1">
                        <a:defRPr sz="1800" kern="1200">
                          <a:solidFill>
                            <a:schemeClr val="dk1"/>
                          </a:solidFill>
                          <a:latin typeface="Bahnschrift SemiBold SemiConden"/>
                        </a:defRPr>
                      </a:lvl7pPr>
                      <a:lvl8pPr marL="3200400" algn="l" defTabSz="914400" rtl="0" eaLnBrk="1" latinLnBrk="0" hangingPunct="1">
                        <a:defRPr sz="1800" kern="1200">
                          <a:solidFill>
                            <a:schemeClr val="dk1"/>
                          </a:solidFill>
                          <a:latin typeface="Bahnschrift SemiBold SemiConden"/>
                        </a:defRPr>
                      </a:lvl8pPr>
                      <a:lvl9pPr marL="3657600" algn="l" defTabSz="914400" rtl="0" eaLnBrk="1" latinLnBrk="0" hangingPunct="1">
                        <a:defRPr sz="1800" kern="1200">
                          <a:solidFill>
                            <a:schemeClr val="dk1"/>
                          </a:solidFill>
                          <a:latin typeface="Bahnschrift SemiBold SemiConden"/>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solidFill>
                            <a:schemeClr val="tx2"/>
                          </a:solidFill>
                          <a:latin typeface="+mn-lt"/>
                        </a:rPr>
                        <a:t>SONLU ELEMANLAR</a:t>
                      </a:r>
                      <a:r>
                        <a:rPr lang="en-US" sz="1400" dirty="0">
                          <a:solidFill>
                            <a:schemeClr val="tx2"/>
                          </a:solidFill>
                          <a:latin typeface="+mn-lt"/>
                        </a:rPr>
                        <a:t> ANALİZ SÜRESİ</a:t>
                      </a:r>
                    </a:p>
                  </a:txBody>
                  <a:tcPr anchor="ctr">
                    <a:lnL w="12700" cmpd="sng">
                      <a:solidFill>
                        <a:srgbClr val="15537E"/>
                      </a:solidFill>
                    </a:lnL>
                    <a:lnR w="12700" cap="flat" cmpd="sng" algn="ctr">
                      <a:solidFill>
                        <a:srgbClr val="44546A"/>
                      </a:solidFill>
                      <a:prstDash val="solid"/>
                      <a:round/>
                      <a:headEnd type="none" w="med" len="med"/>
                      <a:tailEnd type="none" w="med" len="med"/>
                    </a:lnR>
                    <a:lnT w="12700" cap="flat" cmpd="sng" algn="ctr">
                      <a:solidFill>
                        <a:srgbClr val="15537E"/>
                      </a:solidFill>
                      <a:prstDash val="solid"/>
                      <a:round/>
                      <a:headEnd type="none" w="med" len="med"/>
                      <a:tailEnd type="none" w="med" len="med"/>
                    </a:lnT>
                    <a:lnB w="12700" cmpd="sng">
                      <a:solidFill>
                        <a:srgbClr val="15537E"/>
                      </a:solidFill>
                    </a:lnB>
                    <a:lnTlToBr w="12700" cmpd="sng">
                      <a:noFill/>
                      <a:prstDash val="solid"/>
                    </a:lnTlToBr>
                    <a:lnBlToTr w="12700" cmpd="sng">
                      <a:noFill/>
                      <a:prstDash val="solid"/>
                    </a:lnBlToTr>
                    <a:solidFill>
                      <a:srgbClr val="15537E">
                        <a:tint val="20000"/>
                      </a:srgbClr>
                    </a:solidFill>
                  </a:tcPr>
                </a:tc>
                <a:tc>
                  <a:txBody>
                    <a:bodyPr/>
                    <a:lstStyle>
                      <a:lvl1pPr marL="0" algn="l" defTabSz="914400" rtl="0" eaLnBrk="1" latinLnBrk="0" hangingPunct="1">
                        <a:defRPr sz="1800" kern="1200">
                          <a:solidFill>
                            <a:schemeClr val="dk1"/>
                          </a:solidFill>
                          <a:latin typeface="Bahnschrift SemiBold SemiConden"/>
                        </a:defRPr>
                      </a:lvl1pPr>
                      <a:lvl2pPr marL="457200" algn="l" defTabSz="914400" rtl="0" eaLnBrk="1" latinLnBrk="0" hangingPunct="1">
                        <a:defRPr sz="1800" kern="1200">
                          <a:solidFill>
                            <a:schemeClr val="dk1"/>
                          </a:solidFill>
                          <a:latin typeface="Bahnschrift SemiBold SemiConden"/>
                        </a:defRPr>
                      </a:lvl2pPr>
                      <a:lvl3pPr marL="914400" algn="l" defTabSz="914400" rtl="0" eaLnBrk="1" latinLnBrk="0" hangingPunct="1">
                        <a:defRPr sz="1800" kern="1200">
                          <a:solidFill>
                            <a:schemeClr val="dk1"/>
                          </a:solidFill>
                          <a:latin typeface="Bahnschrift SemiBold SemiConden"/>
                        </a:defRPr>
                      </a:lvl3pPr>
                      <a:lvl4pPr marL="1371600" algn="l" defTabSz="914400" rtl="0" eaLnBrk="1" latinLnBrk="0" hangingPunct="1">
                        <a:defRPr sz="1800" kern="1200">
                          <a:solidFill>
                            <a:schemeClr val="dk1"/>
                          </a:solidFill>
                          <a:latin typeface="Bahnschrift SemiBold SemiConden"/>
                        </a:defRPr>
                      </a:lvl4pPr>
                      <a:lvl5pPr marL="1828800" algn="l" defTabSz="914400" rtl="0" eaLnBrk="1" latinLnBrk="0" hangingPunct="1">
                        <a:defRPr sz="1800" kern="1200">
                          <a:solidFill>
                            <a:schemeClr val="dk1"/>
                          </a:solidFill>
                          <a:latin typeface="Bahnschrift SemiBold SemiConden"/>
                        </a:defRPr>
                      </a:lvl5pPr>
                      <a:lvl6pPr marL="2286000" algn="l" defTabSz="914400" rtl="0" eaLnBrk="1" latinLnBrk="0" hangingPunct="1">
                        <a:defRPr sz="1800" kern="1200">
                          <a:solidFill>
                            <a:schemeClr val="dk1"/>
                          </a:solidFill>
                          <a:latin typeface="Bahnschrift SemiBold SemiConden"/>
                        </a:defRPr>
                      </a:lvl6pPr>
                      <a:lvl7pPr marL="2743200" algn="l" defTabSz="914400" rtl="0" eaLnBrk="1" latinLnBrk="0" hangingPunct="1">
                        <a:defRPr sz="1800" kern="1200">
                          <a:solidFill>
                            <a:schemeClr val="dk1"/>
                          </a:solidFill>
                          <a:latin typeface="Bahnschrift SemiBold SemiConden"/>
                        </a:defRPr>
                      </a:lvl7pPr>
                      <a:lvl8pPr marL="3200400" algn="l" defTabSz="914400" rtl="0" eaLnBrk="1" latinLnBrk="0" hangingPunct="1">
                        <a:defRPr sz="1800" kern="1200">
                          <a:solidFill>
                            <a:schemeClr val="dk1"/>
                          </a:solidFill>
                          <a:latin typeface="Bahnschrift SemiBold SemiConden"/>
                        </a:defRPr>
                      </a:lvl8pPr>
                      <a:lvl9pPr marL="3657600" algn="l" defTabSz="914400" rtl="0" eaLnBrk="1" latinLnBrk="0" hangingPunct="1">
                        <a:defRPr sz="1800" kern="1200">
                          <a:solidFill>
                            <a:schemeClr val="dk1"/>
                          </a:solidFill>
                          <a:latin typeface="Bahnschrift SemiBold SemiConden"/>
                        </a:defRPr>
                      </a:lvl9pPr>
                    </a:lstStyle>
                    <a:p>
                      <a:pPr algn="ctr"/>
                      <a:r>
                        <a:rPr lang="tr-TR" sz="1400" dirty="0">
                          <a:solidFill>
                            <a:schemeClr val="tx2"/>
                          </a:solidFill>
                          <a:latin typeface="+mn-lt"/>
                        </a:rPr>
                        <a:t>7200</a:t>
                      </a:r>
                      <a:endParaRPr lang="en-US" sz="1400" dirty="0">
                        <a:solidFill>
                          <a:schemeClr val="tx2"/>
                        </a:solidFill>
                        <a:latin typeface="+mn-lt"/>
                      </a:endParaRPr>
                    </a:p>
                  </a:txBody>
                  <a:tcPr anchor="ctr">
                    <a:lnL w="12700" cap="flat" cmpd="sng" algn="ctr">
                      <a:solidFill>
                        <a:srgbClr val="44546A"/>
                      </a:solidFill>
                      <a:prstDash val="solid"/>
                      <a:round/>
                      <a:headEnd type="none" w="med" len="med"/>
                      <a:tailEnd type="none" w="med" len="med"/>
                    </a:lnL>
                    <a:lnR w="12700" cmpd="sng">
                      <a:solidFill>
                        <a:srgbClr val="15537E"/>
                      </a:solidFill>
                    </a:lnR>
                    <a:lnT w="12700" cap="flat" cmpd="sng" algn="ctr">
                      <a:solidFill>
                        <a:srgbClr val="15537E"/>
                      </a:solidFill>
                      <a:prstDash val="solid"/>
                      <a:round/>
                      <a:headEnd type="none" w="med" len="med"/>
                      <a:tailEnd type="none" w="med" len="med"/>
                    </a:lnT>
                    <a:lnB w="12700" cmpd="sng">
                      <a:solidFill>
                        <a:srgbClr val="15537E"/>
                      </a:solidFill>
                    </a:lnB>
                    <a:lnTlToBr w="12700" cmpd="sng">
                      <a:noFill/>
                      <a:prstDash val="solid"/>
                    </a:lnTlToBr>
                    <a:lnBlToTr w="12700" cmpd="sng">
                      <a:noFill/>
                      <a:prstDash val="solid"/>
                    </a:lnBlToTr>
                    <a:solidFill>
                      <a:srgbClr val="15537E">
                        <a:tint val="20000"/>
                      </a:srgbClr>
                    </a:solidFill>
                  </a:tcPr>
                </a:tc>
                <a:extLst>
                  <a:ext uri="{0D108BD9-81ED-4DB2-BD59-A6C34878D82A}">
                    <a16:rowId xmlns:a16="http://schemas.microsoft.com/office/drawing/2014/main" val="4014488994"/>
                  </a:ext>
                </a:extLst>
              </a:tr>
            </a:tbl>
          </a:graphicData>
        </a:graphic>
      </p:graphicFrame>
      <p:sp>
        <p:nvSpPr>
          <p:cNvPr id="4" name="Metin kutusu 3">
            <a:extLst>
              <a:ext uri="{FF2B5EF4-FFF2-40B4-BE49-F238E27FC236}">
                <a16:creationId xmlns:a16="http://schemas.microsoft.com/office/drawing/2014/main" id="{954EE18E-60B9-6F07-FF0F-FAEDA8AA61BD}"/>
              </a:ext>
            </a:extLst>
          </p:cNvPr>
          <p:cNvSpPr txBox="1"/>
          <p:nvPr/>
        </p:nvSpPr>
        <p:spPr>
          <a:xfrm>
            <a:off x="94656" y="1605198"/>
            <a:ext cx="12097344" cy="2308324"/>
          </a:xfrm>
          <a:prstGeom prst="rect">
            <a:avLst/>
          </a:prstGeom>
          <a:noFill/>
        </p:spPr>
        <p:txBody>
          <a:bodyPr wrap="square" rtlCol="0">
            <a:spAutoFit/>
          </a:bodyPr>
          <a:lstStyle/>
          <a:p>
            <a:pPr marL="285750" indent="-285750">
              <a:buFont typeface="Arial" panose="020B0604020202020204" pitchFamily="34" charset="0"/>
              <a:buChar char="•"/>
            </a:pPr>
            <a:r>
              <a:rPr lang="tr-TR" dirty="0">
                <a:solidFill>
                  <a:prstClr val="black"/>
                </a:solidFill>
              </a:rPr>
              <a:t>Test sonuçları ile YAMAS AI karşılaştırmasında </a:t>
            </a:r>
            <a:r>
              <a:rPr lang="tr-TR" b="1" u="sng" dirty="0">
                <a:solidFill>
                  <a:prstClr val="black"/>
                </a:solidFill>
              </a:rPr>
              <a:t>%94 doğrulukta </a:t>
            </a:r>
            <a:r>
              <a:rPr lang="tr-TR" dirty="0">
                <a:solidFill>
                  <a:prstClr val="black"/>
                </a:solidFill>
              </a:rPr>
              <a:t>istenen sonuçlara ulaşıldığı görülmüştür.(İç ve dış borusu düz burç tipinde)</a:t>
            </a:r>
          </a:p>
          <a:p>
            <a:pPr marL="285750" indent="-285750">
              <a:buFont typeface="Arial" panose="020B0604020202020204" pitchFamily="34" charset="0"/>
              <a:buChar char="•"/>
            </a:pPr>
            <a:endParaRPr lang="tr-TR" dirty="0">
              <a:solidFill>
                <a:prstClr val="black"/>
              </a:solidFill>
            </a:endParaRPr>
          </a:p>
          <a:p>
            <a:pPr marL="285750" indent="-285750">
              <a:buFont typeface="Arial" panose="020B0604020202020204" pitchFamily="34" charset="0"/>
              <a:buChar char="•"/>
            </a:pPr>
            <a:r>
              <a:rPr lang="tr-TR" dirty="0">
                <a:solidFill>
                  <a:prstClr val="black"/>
                </a:solidFill>
              </a:rPr>
              <a:t>Sonlu elamanlar analizi ile YAMAS AI sonuçları karşılaştırıldığında ise doğruluk oranlarında </a:t>
            </a:r>
            <a:r>
              <a:rPr lang="tr-TR" b="1" u="sng" dirty="0">
                <a:solidFill>
                  <a:prstClr val="black"/>
                </a:solidFill>
              </a:rPr>
              <a:t>%2’lik bir sapma </a:t>
            </a:r>
            <a:r>
              <a:rPr lang="tr-TR" dirty="0">
                <a:solidFill>
                  <a:prstClr val="black"/>
                </a:solidFill>
              </a:rPr>
              <a:t>kauçuk gibi </a:t>
            </a:r>
            <a:r>
              <a:rPr lang="tr-TR" dirty="0" err="1">
                <a:solidFill>
                  <a:prstClr val="black"/>
                </a:solidFill>
              </a:rPr>
              <a:t>non</a:t>
            </a:r>
            <a:r>
              <a:rPr lang="tr-TR" dirty="0">
                <a:solidFill>
                  <a:prstClr val="black"/>
                </a:solidFill>
              </a:rPr>
              <a:t>-lineer özellikte malzemeler için kabul edilebilir seviyededir.</a:t>
            </a:r>
          </a:p>
          <a:p>
            <a:pPr marL="285750" indent="-285750">
              <a:buFont typeface="Arial" panose="020B0604020202020204" pitchFamily="34" charset="0"/>
              <a:buChar char="•"/>
            </a:pPr>
            <a:endParaRPr lang="tr-TR" dirty="0">
              <a:solidFill>
                <a:prstClr val="black"/>
              </a:solidFill>
            </a:endParaRPr>
          </a:p>
          <a:p>
            <a:pPr marL="285750" indent="-285750">
              <a:buFont typeface="Arial" panose="020B0604020202020204" pitchFamily="34" charset="0"/>
              <a:buChar char="•"/>
            </a:pPr>
            <a:r>
              <a:rPr lang="tr-TR" dirty="0">
                <a:solidFill>
                  <a:prstClr val="black"/>
                </a:solidFill>
              </a:rPr>
              <a:t>Yine sonlu elemanlar ile doğrulama metodu ile makine öğrenimi tabanlı program ile çıktıların elde edilmesi için gerekli sürede parça başına </a:t>
            </a:r>
            <a:r>
              <a:rPr lang="tr-TR" b="1" u="sng" dirty="0" err="1">
                <a:solidFill>
                  <a:prstClr val="black"/>
                </a:solidFill>
              </a:rPr>
              <a:t>ort.</a:t>
            </a:r>
            <a:r>
              <a:rPr lang="tr-TR" b="1" u="sng" dirty="0">
                <a:solidFill>
                  <a:prstClr val="black"/>
                </a:solidFill>
              </a:rPr>
              <a:t> 2 saatlik </a:t>
            </a:r>
            <a:r>
              <a:rPr lang="tr-TR" dirty="0">
                <a:solidFill>
                  <a:prstClr val="black"/>
                </a:solidFill>
              </a:rPr>
              <a:t>bir süre kazanımı elde edilmiştir.</a:t>
            </a:r>
          </a:p>
        </p:txBody>
      </p:sp>
    </p:spTree>
    <p:extLst>
      <p:ext uri="{BB962C8B-B14F-4D97-AF65-F5344CB8AC3E}">
        <p14:creationId xmlns:p14="http://schemas.microsoft.com/office/powerpoint/2010/main" val="2736048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1E031-5ED7-A85D-37B9-9C5B03B7C8DC}"/>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9D56DF9D-4058-CE1D-8103-9C87D2BC51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1C505580-C322-9C06-8B8C-B39DB54543EC}"/>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GELECEK ÇALIŞMALAR</a:t>
            </a:r>
            <a:endParaRPr lang="tr-TR" sz="2000" dirty="0"/>
          </a:p>
        </p:txBody>
      </p:sp>
      <p:grpSp>
        <p:nvGrpSpPr>
          <p:cNvPr id="5" name="Grup 4">
            <a:extLst>
              <a:ext uri="{FF2B5EF4-FFF2-40B4-BE49-F238E27FC236}">
                <a16:creationId xmlns:a16="http://schemas.microsoft.com/office/drawing/2014/main" id="{6DC72238-2C30-85DA-F417-4745F8EEF767}"/>
              </a:ext>
            </a:extLst>
          </p:cNvPr>
          <p:cNvGrpSpPr/>
          <p:nvPr/>
        </p:nvGrpSpPr>
        <p:grpSpPr>
          <a:xfrm>
            <a:off x="8813260" y="1239994"/>
            <a:ext cx="3378740" cy="4956525"/>
            <a:chOff x="8342755" y="864416"/>
            <a:chExt cx="3849245" cy="5355292"/>
          </a:xfrm>
        </p:grpSpPr>
        <p:pic>
          <p:nvPicPr>
            <p:cNvPr id="6" name="Resim 5">
              <a:extLst>
                <a:ext uri="{FF2B5EF4-FFF2-40B4-BE49-F238E27FC236}">
                  <a16:creationId xmlns:a16="http://schemas.microsoft.com/office/drawing/2014/main" id="{F778FDDD-5B94-FE68-064A-2610E0F2B05B}"/>
                </a:ext>
              </a:extLst>
            </p:cNvPr>
            <p:cNvPicPr>
              <a:picLocks noChangeAspect="1"/>
            </p:cNvPicPr>
            <p:nvPr/>
          </p:nvPicPr>
          <p:blipFill>
            <a:blip r:embed="rId3"/>
            <a:stretch>
              <a:fillRect/>
            </a:stretch>
          </p:blipFill>
          <p:spPr>
            <a:xfrm>
              <a:off x="8342755" y="891116"/>
              <a:ext cx="3849245" cy="5328592"/>
            </a:xfrm>
            <a:prstGeom prst="rect">
              <a:avLst/>
            </a:prstGeom>
          </p:spPr>
        </p:pic>
        <p:pic>
          <p:nvPicPr>
            <p:cNvPr id="7" name="Resim 6">
              <a:extLst>
                <a:ext uri="{FF2B5EF4-FFF2-40B4-BE49-F238E27FC236}">
                  <a16:creationId xmlns:a16="http://schemas.microsoft.com/office/drawing/2014/main" id="{FE6A61CD-F793-0E58-88CE-1D56EDEC2CB7}"/>
                </a:ext>
              </a:extLst>
            </p:cNvPr>
            <p:cNvPicPr>
              <a:picLocks noChangeAspect="1"/>
            </p:cNvPicPr>
            <p:nvPr/>
          </p:nvPicPr>
          <p:blipFill>
            <a:blip r:embed="rId4"/>
            <a:stretch>
              <a:fillRect/>
            </a:stretch>
          </p:blipFill>
          <p:spPr>
            <a:xfrm>
              <a:off x="9192344" y="864416"/>
              <a:ext cx="698414" cy="404344"/>
            </a:xfrm>
            <a:prstGeom prst="rect">
              <a:avLst/>
            </a:prstGeom>
          </p:spPr>
        </p:pic>
      </p:grpSp>
      <p:sp>
        <p:nvSpPr>
          <p:cNvPr id="4" name="Metin kutusu 3">
            <a:extLst>
              <a:ext uri="{FF2B5EF4-FFF2-40B4-BE49-F238E27FC236}">
                <a16:creationId xmlns:a16="http://schemas.microsoft.com/office/drawing/2014/main" id="{5D5B9CB8-CAD5-003B-A52C-A51EF787E01E}"/>
              </a:ext>
            </a:extLst>
          </p:cNvPr>
          <p:cNvSpPr txBox="1"/>
          <p:nvPr/>
        </p:nvSpPr>
        <p:spPr>
          <a:xfrm>
            <a:off x="94656" y="1605198"/>
            <a:ext cx="12097344" cy="3416320"/>
          </a:xfrm>
          <a:prstGeom prst="rect">
            <a:avLst/>
          </a:prstGeom>
          <a:noFill/>
        </p:spPr>
        <p:txBody>
          <a:bodyPr wrap="square" rtlCol="0">
            <a:spAutoFit/>
          </a:bodyPr>
          <a:lstStyle/>
          <a:p>
            <a:pPr marL="285750" indent="-285750">
              <a:buFont typeface="Arial" panose="020B0604020202020204" pitchFamily="34" charset="0"/>
              <a:buChar char="•"/>
            </a:pPr>
            <a:r>
              <a:rPr lang="tr-TR" dirty="0"/>
              <a:t>Makine öğrenme tabanlı bu metoda </a:t>
            </a:r>
            <a:r>
              <a:rPr lang="tr-TR" dirty="0" err="1"/>
              <a:t>kardanik</a:t>
            </a:r>
            <a:r>
              <a:rPr lang="tr-TR" dirty="0"/>
              <a:t> ve torsiyonel test verileri entegre edilerek bir burç için istenen tüm statik karakterizasyonların makine öğrenimi ile yapılması</a:t>
            </a:r>
          </a:p>
          <a:p>
            <a:endParaRPr lang="tr-TR" dirty="0"/>
          </a:p>
          <a:p>
            <a:pPr marL="285750" indent="-285750">
              <a:buFont typeface="Arial" panose="020B0604020202020204" pitchFamily="34" charset="0"/>
              <a:buChar char="•"/>
            </a:pPr>
            <a:r>
              <a:rPr lang="tr-TR" dirty="0"/>
              <a:t>Belirtilen diğer burç tipleri için sınır koşullarının belirlenerek veri besleme için veri toplanması ve programa entegre edilmesi</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Dinamik test verilerinin entegre dinamik karakterizasyon çıktılarının elde edilmesi</a:t>
            </a:r>
          </a:p>
          <a:p>
            <a:endParaRPr lang="tr-TR" dirty="0"/>
          </a:p>
          <a:p>
            <a:pPr marL="285750" indent="-285750">
              <a:buFont typeface="Arial" panose="020B0604020202020204" pitchFamily="34" charset="0"/>
              <a:buChar char="•"/>
            </a:pPr>
            <a:r>
              <a:rPr lang="tr-TR" dirty="0"/>
              <a:t>Kauçuk-metal bileşenli burçların ömür yaklaşımında etkili olan kauçuk geometrileri için veriler entegre edilerek parça özelinde dayanımı arttıracak şekilde tasarım optimizasyonlarının yapılması</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Kauçuk pişirme(kürleme) prosesi için aynı yaklaşımla yeni tasarımlar için proses parametre tahminlerinin yapılması</a:t>
            </a:r>
          </a:p>
        </p:txBody>
      </p:sp>
    </p:spTree>
    <p:extLst>
      <p:ext uri="{BB962C8B-B14F-4D97-AF65-F5344CB8AC3E}">
        <p14:creationId xmlns:p14="http://schemas.microsoft.com/office/powerpoint/2010/main" val="3189029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56ACD-24C1-E620-DFBB-FBD111D362B8}"/>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FBFF8CD6-90BD-EF74-CE52-6881C83599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Metin kutusu 2">
            <a:extLst>
              <a:ext uri="{FF2B5EF4-FFF2-40B4-BE49-F238E27FC236}">
                <a16:creationId xmlns:a16="http://schemas.microsoft.com/office/drawing/2014/main" id="{77AC0AF1-242E-B338-111F-BD2842307CEF}"/>
              </a:ext>
            </a:extLst>
          </p:cNvPr>
          <p:cNvSpPr txBox="1"/>
          <p:nvPr/>
        </p:nvSpPr>
        <p:spPr>
          <a:xfrm>
            <a:off x="182651" y="2861774"/>
            <a:ext cx="1122680" cy="338554"/>
          </a:xfrm>
          <a:prstGeom prst="rect">
            <a:avLst/>
          </a:prstGeom>
          <a:noFill/>
        </p:spPr>
        <p:txBody>
          <a:bodyPr wrap="square" rtlCol="0">
            <a:spAutoFit/>
          </a:bodyPr>
          <a:lstStyle/>
          <a:p>
            <a:pPr algn="ctr"/>
            <a:r>
              <a:rPr lang="tr-TR" sz="1600" b="1" dirty="0"/>
              <a:t>1996</a:t>
            </a:r>
          </a:p>
        </p:txBody>
      </p:sp>
      <p:sp>
        <p:nvSpPr>
          <p:cNvPr id="4" name="Metin kutusu 3">
            <a:extLst>
              <a:ext uri="{FF2B5EF4-FFF2-40B4-BE49-F238E27FC236}">
                <a16:creationId xmlns:a16="http://schemas.microsoft.com/office/drawing/2014/main" id="{454EF43A-18DA-B04B-1795-21B4EC4F5B39}"/>
              </a:ext>
            </a:extLst>
          </p:cNvPr>
          <p:cNvSpPr txBox="1"/>
          <p:nvPr/>
        </p:nvSpPr>
        <p:spPr>
          <a:xfrm>
            <a:off x="698192" y="3924998"/>
            <a:ext cx="1122680" cy="338554"/>
          </a:xfrm>
          <a:prstGeom prst="rect">
            <a:avLst/>
          </a:prstGeom>
          <a:noFill/>
        </p:spPr>
        <p:txBody>
          <a:bodyPr wrap="square" rtlCol="0">
            <a:spAutoFit/>
          </a:bodyPr>
          <a:lstStyle/>
          <a:p>
            <a:pPr algn="ctr"/>
            <a:r>
              <a:rPr lang="tr-TR" sz="1600" b="1" dirty="0"/>
              <a:t>2002</a:t>
            </a:r>
          </a:p>
        </p:txBody>
      </p:sp>
      <p:sp>
        <p:nvSpPr>
          <p:cNvPr id="5" name="Metin kutusu 4">
            <a:extLst>
              <a:ext uri="{FF2B5EF4-FFF2-40B4-BE49-F238E27FC236}">
                <a16:creationId xmlns:a16="http://schemas.microsoft.com/office/drawing/2014/main" id="{83D9A90E-F199-8E1C-D8E5-C95BB61F155B}"/>
              </a:ext>
            </a:extLst>
          </p:cNvPr>
          <p:cNvSpPr txBox="1"/>
          <p:nvPr/>
        </p:nvSpPr>
        <p:spPr>
          <a:xfrm>
            <a:off x="1623094" y="2864890"/>
            <a:ext cx="1122680" cy="338554"/>
          </a:xfrm>
          <a:prstGeom prst="rect">
            <a:avLst/>
          </a:prstGeom>
          <a:noFill/>
        </p:spPr>
        <p:txBody>
          <a:bodyPr wrap="square" rtlCol="0">
            <a:spAutoFit/>
          </a:bodyPr>
          <a:lstStyle/>
          <a:p>
            <a:pPr algn="ctr"/>
            <a:r>
              <a:rPr lang="tr-TR" sz="1600" b="1" dirty="0"/>
              <a:t>2011</a:t>
            </a:r>
          </a:p>
        </p:txBody>
      </p:sp>
      <p:cxnSp>
        <p:nvCxnSpPr>
          <p:cNvPr id="7" name="Düz Bağlayıcı 6">
            <a:extLst>
              <a:ext uri="{FF2B5EF4-FFF2-40B4-BE49-F238E27FC236}">
                <a16:creationId xmlns:a16="http://schemas.microsoft.com/office/drawing/2014/main" id="{CDD5AA9B-CA91-6A55-4AC4-193940002D2E}"/>
              </a:ext>
            </a:extLst>
          </p:cNvPr>
          <p:cNvCxnSpPr/>
          <p:nvPr/>
        </p:nvCxnSpPr>
        <p:spPr>
          <a:xfrm>
            <a:off x="731022" y="3142551"/>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Düz Bağlayıcı 7">
            <a:extLst>
              <a:ext uri="{FF2B5EF4-FFF2-40B4-BE49-F238E27FC236}">
                <a16:creationId xmlns:a16="http://schemas.microsoft.com/office/drawing/2014/main" id="{23FE44B6-83BD-C02E-D716-47C1229A2AE0}"/>
              </a:ext>
            </a:extLst>
          </p:cNvPr>
          <p:cNvCxnSpPr/>
          <p:nvPr/>
        </p:nvCxnSpPr>
        <p:spPr>
          <a:xfrm>
            <a:off x="1274972" y="3650348"/>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Düz Bağlayıcı 8">
            <a:extLst>
              <a:ext uri="{FF2B5EF4-FFF2-40B4-BE49-F238E27FC236}">
                <a16:creationId xmlns:a16="http://schemas.microsoft.com/office/drawing/2014/main" id="{C3A191D2-8794-796B-0AD8-0B613BA7D47A}"/>
              </a:ext>
            </a:extLst>
          </p:cNvPr>
          <p:cNvCxnSpPr/>
          <p:nvPr/>
        </p:nvCxnSpPr>
        <p:spPr>
          <a:xfrm>
            <a:off x="5948787" y="3638725"/>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etin kutusu 9">
            <a:extLst>
              <a:ext uri="{FF2B5EF4-FFF2-40B4-BE49-F238E27FC236}">
                <a16:creationId xmlns:a16="http://schemas.microsoft.com/office/drawing/2014/main" id="{FD1BB855-1C66-F88B-DD61-CFCABA694C92}"/>
              </a:ext>
            </a:extLst>
          </p:cNvPr>
          <p:cNvSpPr txBox="1"/>
          <p:nvPr/>
        </p:nvSpPr>
        <p:spPr>
          <a:xfrm>
            <a:off x="3222928" y="2869093"/>
            <a:ext cx="1122680" cy="338554"/>
          </a:xfrm>
          <a:prstGeom prst="rect">
            <a:avLst/>
          </a:prstGeom>
          <a:noFill/>
        </p:spPr>
        <p:txBody>
          <a:bodyPr wrap="square" rtlCol="0">
            <a:spAutoFit/>
          </a:bodyPr>
          <a:lstStyle/>
          <a:p>
            <a:pPr algn="ctr"/>
            <a:r>
              <a:rPr lang="tr-TR" sz="1600" b="1" dirty="0"/>
              <a:t>2015</a:t>
            </a:r>
          </a:p>
        </p:txBody>
      </p:sp>
      <p:sp>
        <p:nvSpPr>
          <p:cNvPr id="11" name="Metin kutusu 10">
            <a:extLst>
              <a:ext uri="{FF2B5EF4-FFF2-40B4-BE49-F238E27FC236}">
                <a16:creationId xmlns:a16="http://schemas.microsoft.com/office/drawing/2014/main" id="{4F076334-95B9-5CA7-1E7D-399895D0CDD5}"/>
              </a:ext>
            </a:extLst>
          </p:cNvPr>
          <p:cNvSpPr txBox="1"/>
          <p:nvPr/>
        </p:nvSpPr>
        <p:spPr>
          <a:xfrm>
            <a:off x="211451" y="2485444"/>
            <a:ext cx="1080000" cy="253916"/>
          </a:xfrm>
          <a:prstGeom prst="rect">
            <a:avLst/>
          </a:prstGeom>
          <a:solidFill>
            <a:srgbClr val="00B050"/>
          </a:solidFill>
        </p:spPr>
        <p:txBody>
          <a:bodyPr wrap="square" rtlCol="0" anchor="ctr">
            <a:spAutoFit/>
          </a:bodyPr>
          <a:lstStyle/>
          <a:p>
            <a:pPr algn="ctr"/>
            <a:r>
              <a:rPr lang="tr-TR" sz="1050" b="1" dirty="0"/>
              <a:t>ESTABLISHED</a:t>
            </a:r>
          </a:p>
        </p:txBody>
      </p:sp>
      <p:sp>
        <p:nvSpPr>
          <p:cNvPr id="12" name="Metin kutusu 11">
            <a:extLst>
              <a:ext uri="{FF2B5EF4-FFF2-40B4-BE49-F238E27FC236}">
                <a16:creationId xmlns:a16="http://schemas.microsoft.com/office/drawing/2014/main" id="{E9E99792-CC09-3E08-9F0C-8C53762DB109}"/>
              </a:ext>
            </a:extLst>
          </p:cNvPr>
          <p:cNvSpPr txBox="1"/>
          <p:nvPr/>
        </p:nvSpPr>
        <p:spPr>
          <a:xfrm>
            <a:off x="344194" y="4330453"/>
            <a:ext cx="1440000" cy="415498"/>
          </a:xfrm>
          <a:prstGeom prst="rect">
            <a:avLst/>
          </a:prstGeom>
          <a:solidFill>
            <a:srgbClr val="FFC000"/>
          </a:solidFill>
        </p:spPr>
        <p:txBody>
          <a:bodyPr wrap="square" rtlCol="0" anchor="ctr">
            <a:spAutoFit/>
          </a:bodyPr>
          <a:lstStyle/>
          <a:p>
            <a:pPr algn="ctr"/>
            <a:r>
              <a:rPr lang="tr-TR" sz="1050" b="1" dirty="0"/>
              <a:t>STARTED ANTI-VIBRATION PARTS</a:t>
            </a:r>
          </a:p>
        </p:txBody>
      </p:sp>
      <p:sp>
        <p:nvSpPr>
          <p:cNvPr id="13" name="Metin kutusu 12">
            <a:extLst>
              <a:ext uri="{FF2B5EF4-FFF2-40B4-BE49-F238E27FC236}">
                <a16:creationId xmlns:a16="http://schemas.microsoft.com/office/drawing/2014/main" id="{7C20A862-D0E6-F447-598D-E2845DD9CCE1}"/>
              </a:ext>
            </a:extLst>
          </p:cNvPr>
          <p:cNvSpPr txBox="1"/>
          <p:nvPr/>
        </p:nvSpPr>
        <p:spPr>
          <a:xfrm>
            <a:off x="1456586" y="2323865"/>
            <a:ext cx="1440000" cy="577081"/>
          </a:xfrm>
          <a:prstGeom prst="rect">
            <a:avLst/>
          </a:prstGeom>
          <a:solidFill>
            <a:srgbClr val="92D050"/>
          </a:solidFill>
        </p:spPr>
        <p:txBody>
          <a:bodyPr wrap="square" rtlCol="0" anchor="ctr">
            <a:spAutoFit/>
          </a:bodyPr>
          <a:lstStyle/>
          <a:p>
            <a:pPr algn="ctr"/>
            <a:r>
              <a:rPr lang="tr-TR" sz="1050" b="1" dirty="0"/>
              <a:t>MOVED </a:t>
            </a:r>
            <a:r>
              <a:rPr lang="tr-TR" sz="1050" b="1" dirty="0" err="1"/>
              <a:t>to</a:t>
            </a:r>
            <a:endParaRPr lang="tr-TR" sz="1050" b="1" dirty="0"/>
          </a:p>
          <a:p>
            <a:pPr algn="ctr"/>
            <a:r>
              <a:rPr lang="tr-TR" sz="1050" b="1" dirty="0"/>
              <a:t> NEW PLANT INDUSTRIAL ZONE </a:t>
            </a:r>
          </a:p>
        </p:txBody>
      </p:sp>
      <p:sp>
        <p:nvSpPr>
          <p:cNvPr id="14" name="Metin kutusu 13">
            <a:extLst>
              <a:ext uri="{FF2B5EF4-FFF2-40B4-BE49-F238E27FC236}">
                <a16:creationId xmlns:a16="http://schemas.microsoft.com/office/drawing/2014/main" id="{278CA9F0-25DF-D218-98AD-8C78F3D89F94}"/>
              </a:ext>
            </a:extLst>
          </p:cNvPr>
          <p:cNvSpPr txBox="1"/>
          <p:nvPr/>
        </p:nvSpPr>
        <p:spPr>
          <a:xfrm>
            <a:off x="1552063" y="2078571"/>
            <a:ext cx="1388109" cy="253916"/>
          </a:xfrm>
          <a:prstGeom prst="rect">
            <a:avLst/>
          </a:prstGeom>
          <a:noFill/>
        </p:spPr>
        <p:txBody>
          <a:bodyPr wrap="square" rtlCol="0">
            <a:spAutoFit/>
          </a:bodyPr>
          <a:lstStyle/>
          <a:p>
            <a:pPr algn="ctr"/>
            <a:r>
              <a:rPr lang="tr-TR" sz="1050" b="1" dirty="0"/>
              <a:t>Total </a:t>
            </a:r>
            <a:r>
              <a:rPr lang="tr-TR" sz="1050" b="1" dirty="0" err="1"/>
              <a:t>Area</a:t>
            </a:r>
            <a:r>
              <a:rPr lang="tr-TR" sz="1050" b="1" dirty="0"/>
              <a:t>: 3.500m²</a:t>
            </a:r>
          </a:p>
        </p:txBody>
      </p:sp>
      <p:sp>
        <p:nvSpPr>
          <p:cNvPr id="15" name="Metin kutusu 14">
            <a:extLst>
              <a:ext uri="{FF2B5EF4-FFF2-40B4-BE49-F238E27FC236}">
                <a16:creationId xmlns:a16="http://schemas.microsoft.com/office/drawing/2014/main" id="{74F72E69-B5D1-F0B2-A8A6-B89616DB5D45}"/>
              </a:ext>
            </a:extLst>
          </p:cNvPr>
          <p:cNvSpPr txBox="1"/>
          <p:nvPr/>
        </p:nvSpPr>
        <p:spPr>
          <a:xfrm>
            <a:off x="3073846" y="2488656"/>
            <a:ext cx="1440000" cy="253916"/>
          </a:xfrm>
          <a:prstGeom prst="rect">
            <a:avLst/>
          </a:prstGeom>
          <a:solidFill>
            <a:srgbClr val="92D050"/>
          </a:solidFill>
        </p:spPr>
        <p:txBody>
          <a:bodyPr wrap="square" rtlCol="0" anchor="ctr">
            <a:spAutoFit/>
          </a:bodyPr>
          <a:lstStyle/>
          <a:p>
            <a:pPr algn="ctr"/>
            <a:r>
              <a:rPr lang="tr-TR" sz="1050" b="1" dirty="0"/>
              <a:t>PLANT  ENLARGED </a:t>
            </a:r>
          </a:p>
        </p:txBody>
      </p:sp>
      <p:pic>
        <p:nvPicPr>
          <p:cNvPr id="16" name="Picture 2" descr="Yamas">
            <a:extLst>
              <a:ext uri="{FF2B5EF4-FFF2-40B4-BE49-F238E27FC236}">
                <a16:creationId xmlns:a16="http://schemas.microsoft.com/office/drawing/2014/main" id="{88724305-9114-B0AA-CBCE-0B8D226F3451}"/>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84194" y="1216784"/>
            <a:ext cx="2491012" cy="650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7" name="Düz Ok Bağlayıcısı 16">
            <a:extLst>
              <a:ext uri="{FF2B5EF4-FFF2-40B4-BE49-F238E27FC236}">
                <a16:creationId xmlns:a16="http://schemas.microsoft.com/office/drawing/2014/main" id="{A4109E42-9A44-D00E-8DB9-A70739D0B990}"/>
              </a:ext>
            </a:extLst>
          </p:cNvPr>
          <p:cNvCxnSpPr>
            <a:cxnSpLocks/>
          </p:cNvCxnSpPr>
          <p:nvPr/>
        </p:nvCxnSpPr>
        <p:spPr>
          <a:xfrm>
            <a:off x="1274972" y="3555459"/>
            <a:ext cx="10712896" cy="54641"/>
          </a:xfrm>
          <a:prstGeom prst="straightConnector1">
            <a:avLst/>
          </a:prstGeom>
          <a:ln w="1873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A1479861-74BE-321F-2935-4B644AC53CBE}"/>
              </a:ext>
            </a:extLst>
          </p:cNvPr>
          <p:cNvCxnSpPr>
            <a:cxnSpLocks/>
          </p:cNvCxnSpPr>
          <p:nvPr/>
        </p:nvCxnSpPr>
        <p:spPr>
          <a:xfrm flipH="1">
            <a:off x="667711" y="3555459"/>
            <a:ext cx="607261" cy="0"/>
          </a:xfrm>
          <a:prstGeom prst="line">
            <a:avLst/>
          </a:prstGeom>
          <a:ln w="18732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4AE9554F-4F22-0D60-B9B2-0F38A3B02224}"/>
              </a:ext>
            </a:extLst>
          </p:cNvPr>
          <p:cNvCxnSpPr/>
          <p:nvPr/>
        </p:nvCxnSpPr>
        <p:spPr>
          <a:xfrm>
            <a:off x="7625873" y="3175668"/>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Metin kutusu 19">
            <a:extLst>
              <a:ext uri="{FF2B5EF4-FFF2-40B4-BE49-F238E27FC236}">
                <a16:creationId xmlns:a16="http://schemas.microsoft.com/office/drawing/2014/main" id="{BE3DF1EC-A420-8729-F008-34D2BFBF1902}"/>
              </a:ext>
            </a:extLst>
          </p:cNvPr>
          <p:cNvSpPr txBox="1"/>
          <p:nvPr/>
        </p:nvSpPr>
        <p:spPr>
          <a:xfrm>
            <a:off x="5381307" y="3985385"/>
            <a:ext cx="1122680" cy="338554"/>
          </a:xfrm>
          <a:prstGeom prst="rect">
            <a:avLst/>
          </a:prstGeom>
          <a:noFill/>
        </p:spPr>
        <p:txBody>
          <a:bodyPr wrap="square" rtlCol="0">
            <a:spAutoFit/>
          </a:bodyPr>
          <a:lstStyle/>
          <a:p>
            <a:pPr algn="ctr"/>
            <a:r>
              <a:rPr lang="tr-TR" sz="1600" b="1" dirty="0"/>
              <a:t>2017</a:t>
            </a:r>
          </a:p>
        </p:txBody>
      </p:sp>
      <p:sp>
        <p:nvSpPr>
          <p:cNvPr id="21" name="Metin kutusu 20">
            <a:extLst>
              <a:ext uri="{FF2B5EF4-FFF2-40B4-BE49-F238E27FC236}">
                <a16:creationId xmlns:a16="http://schemas.microsoft.com/office/drawing/2014/main" id="{5444A6AE-65C1-EDCF-590F-4C2332156515}"/>
              </a:ext>
            </a:extLst>
          </p:cNvPr>
          <p:cNvSpPr txBox="1"/>
          <p:nvPr/>
        </p:nvSpPr>
        <p:spPr>
          <a:xfrm>
            <a:off x="5374796" y="4344795"/>
            <a:ext cx="1122663" cy="253916"/>
          </a:xfrm>
          <a:prstGeom prst="rect">
            <a:avLst/>
          </a:prstGeom>
          <a:solidFill>
            <a:srgbClr val="92D050"/>
          </a:solidFill>
        </p:spPr>
        <p:txBody>
          <a:bodyPr wrap="square" rtlCol="0" anchor="ctr">
            <a:spAutoFit/>
          </a:bodyPr>
          <a:lstStyle/>
          <a:p>
            <a:pPr algn="ctr"/>
            <a:r>
              <a:rPr lang="tr-TR" sz="1050" b="1" dirty="0"/>
              <a:t>R&amp;D CENTER</a:t>
            </a:r>
          </a:p>
        </p:txBody>
      </p:sp>
      <p:pic>
        <p:nvPicPr>
          <p:cNvPr id="22" name="Resim 21">
            <a:extLst>
              <a:ext uri="{FF2B5EF4-FFF2-40B4-BE49-F238E27FC236}">
                <a16:creationId xmlns:a16="http://schemas.microsoft.com/office/drawing/2014/main" id="{16CBE850-9B65-0755-BA33-3BA6877BC1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13045" y="4670599"/>
            <a:ext cx="893991" cy="1440000"/>
          </a:xfrm>
          <a:prstGeom prst="rect">
            <a:avLst/>
          </a:prstGeom>
        </p:spPr>
      </p:pic>
      <p:sp>
        <p:nvSpPr>
          <p:cNvPr id="23" name="Metin kutusu 22">
            <a:extLst>
              <a:ext uri="{FF2B5EF4-FFF2-40B4-BE49-F238E27FC236}">
                <a16:creationId xmlns:a16="http://schemas.microsoft.com/office/drawing/2014/main" id="{552AE927-A379-46DA-8650-D147B5785C27}"/>
              </a:ext>
            </a:extLst>
          </p:cNvPr>
          <p:cNvSpPr txBox="1"/>
          <p:nvPr/>
        </p:nvSpPr>
        <p:spPr>
          <a:xfrm>
            <a:off x="7064533" y="2894891"/>
            <a:ext cx="1122680" cy="338554"/>
          </a:xfrm>
          <a:prstGeom prst="rect">
            <a:avLst/>
          </a:prstGeom>
          <a:noFill/>
        </p:spPr>
        <p:txBody>
          <a:bodyPr wrap="square" rtlCol="0">
            <a:spAutoFit/>
          </a:bodyPr>
          <a:lstStyle/>
          <a:p>
            <a:pPr algn="ctr"/>
            <a:r>
              <a:rPr lang="tr-TR" sz="1600" b="1" dirty="0"/>
              <a:t>2019</a:t>
            </a:r>
          </a:p>
        </p:txBody>
      </p:sp>
      <p:sp>
        <p:nvSpPr>
          <p:cNvPr id="24" name="Metin kutusu 23">
            <a:extLst>
              <a:ext uri="{FF2B5EF4-FFF2-40B4-BE49-F238E27FC236}">
                <a16:creationId xmlns:a16="http://schemas.microsoft.com/office/drawing/2014/main" id="{7433BA6C-702B-7238-C6AF-342E4C1E9068}"/>
              </a:ext>
            </a:extLst>
          </p:cNvPr>
          <p:cNvSpPr txBox="1"/>
          <p:nvPr/>
        </p:nvSpPr>
        <p:spPr>
          <a:xfrm>
            <a:off x="6552294" y="2411790"/>
            <a:ext cx="2160000" cy="415498"/>
          </a:xfrm>
          <a:prstGeom prst="rect">
            <a:avLst/>
          </a:prstGeom>
          <a:solidFill>
            <a:srgbClr val="92D050"/>
          </a:solidFill>
        </p:spPr>
        <p:txBody>
          <a:bodyPr wrap="square" rtlCol="0" anchor="ctr">
            <a:spAutoFit/>
          </a:bodyPr>
          <a:lstStyle/>
          <a:p>
            <a:pPr algn="ctr"/>
            <a:r>
              <a:rPr lang="tr-TR" sz="1050" b="1" dirty="0"/>
              <a:t>NEW PLANT</a:t>
            </a:r>
          </a:p>
          <a:p>
            <a:pPr algn="ctr"/>
            <a:r>
              <a:rPr lang="tr-TR" sz="1050" b="1" dirty="0"/>
              <a:t>«Metal </a:t>
            </a:r>
            <a:r>
              <a:rPr lang="tr-TR" sz="1050" b="1" dirty="0" err="1"/>
              <a:t>Forming</a:t>
            </a:r>
            <a:r>
              <a:rPr lang="tr-TR" sz="1050" b="1" dirty="0"/>
              <a:t> &amp; </a:t>
            </a:r>
            <a:r>
              <a:rPr lang="tr-TR" sz="1050" b="1" dirty="0" err="1"/>
              <a:t>Welding</a:t>
            </a:r>
            <a:r>
              <a:rPr lang="tr-TR" sz="1050" b="1" dirty="0"/>
              <a:t>»</a:t>
            </a:r>
          </a:p>
        </p:txBody>
      </p:sp>
      <p:cxnSp>
        <p:nvCxnSpPr>
          <p:cNvPr id="25" name="Düz Bağlayıcı 24">
            <a:extLst>
              <a:ext uri="{FF2B5EF4-FFF2-40B4-BE49-F238E27FC236}">
                <a16:creationId xmlns:a16="http://schemas.microsoft.com/office/drawing/2014/main" id="{54473F4B-8634-4077-D6B7-25DCAE2FB542}"/>
              </a:ext>
            </a:extLst>
          </p:cNvPr>
          <p:cNvCxnSpPr/>
          <p:nvPr/>
        </p:nvCxnSpPr>
        <p:spPr>
          <a:xfrm>
            <a:off x="2178880" y="3142551"/>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2602FF58-8410-AA5E-A7B2-AC360EB1B255}"/>
              </a:ext>
            </a:extLst>
          </p:cNvPr>
          <p:cNvCxnSpPr>
            <a:cxnSpLocks/>
          </p:cNvCxnSpPr>
          <p:nvPr/>
        </p:nvCxnSpPr>
        <p:spPr>
          <a:xfrm>
            <a:off x="3775388" y="3142551"/>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etin kutusu 26">
            <a:extLst>
              <a:ext uri="{FF2B5EF4-FFF2-40B4-BE49-F238E27FC236}">
                <a16:creationId xmlns:a16="http://schemas.microsoft.com/office/drawing/2014/main" id="{C1EDD51F-6095-9902-4B01-70843EA27170}"/>
              </a:ext>
            </a:extLst>
          </p:cNvPr>
          <p:cNvSpPr txBox="1"/>
          <p:nvPr/>
        </p:nvSpPr>
        <p:spPr>
          <a:xfrm>
            <a:off x="2033466" y="3932114"/>
            <a:ext cx="1122680" cy="338554"/>
          </a:xfrm>
          <a:prstGeom prst="rect">
            <a:avLst/>
          </a:prstGeom>
          <a:noFill/>
        </p:spPr>
        <p:txBody>
          <a:bodyPr wrap="square" rtlCol="0">
            <a:spAutoFit/>
          </a:bodyPr>
          <a:lstStyle/>
          <a:p>
            <a:pPr algn="ctr"/>
            <a:r>
              <a:rPr lang="tr-TR" sz="1600" b="1" dirty="0"/>
              <a:t>2012</a:t>
            </a:r>
          </a:p>
        </p:txBody>
      </p:sp>
      <p:sp>
        <p:nvSpPr>
          <p:cNvPr id="28" name="Metin kutusu 27">
            <a:extLst>
              <a:ext uri="{FF2B5EF4-FFF2-40B4-BE49-F238E27FC236}">
                <a16:creationId xmlns:a16="http://schemas.microsoft.com/office/drawing/2014/main" id="{ECAB64D1-31D0-EB25-54A2-188A6C3FC6F3}"/>
              </a:ext>
            </a:extLst>
          </p:cNvPr>
          <p:cNvSpPr txBox="1"/>
          <p:nvPr/>
        </p:nvSpPr>
        <p:spPr>
          <a:xfrm>
            <a:off x="2020923" y="4351459"/>
            <a:ext cx="1152000" cy="415498"/>
          </a:xfrm>
          <a:prstGeom prst="rect">
            <a:avLst/>
          </a:prstGeom>
          <a:solidFill>
            <a:schemeClr val="accent1">
              <a:lumMod val="40000"/>
              <a:lumOff val="60000"/>
            </a:schemeClr>
          </a:solidFill>
        </p:spPr>
        <p:txBody>
          <a:bodyPr wrap="square" rtlCol="0" anchor="ctr">
            <a:spAutoFit/>
          </a:bodyPr>
          <a:lstStyle/>
          <a:p>
            <a:pPr algn="ctr"/>
            <a:r>
              <a:rPr lang="tr-TR" sz="1050" b="1" dirty="0"/>
              <a:t>JOINT VENTURE  YAMAS &amp; MEYLE</a:t>
            </a:r>
          </a:p>
        </p:txBody>
      </p:sp>
      <p:cxnSp>
        <p:nvCxnSpPr>
          <p:cNvPr id="29" name="Düz Bağlayıcı 28">
            <a:extLst>
              <a:ext uri="{FF2B5EF4-FFF2-40B4-BE49-F238E27FC236}">
                <a16:creationId xmlns:a16="http://schemas.microsoft.com/office/drawing/2014/main" id="{ACE56FEA-EDF3-AE04-003D-1614F104BA61}"/>
              </a:ext>
            </a:extLst>
          </p:cNvPr>
          <p:cNvCxnSpPr/>
          <p:nvPr/>
        </p:nvCxnSpPr>
        <p:spPr>
          <a:xfrm>
            <a:off x="2598174" y="3650348"/>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Resim 29">
            <a:extLst>
              <a:ext uri="{FF2B5EF4-FFF2-40B4-BE49-F238E27FC236}">
                <a16:creationId xmlns:a16="http://schemas.microsoft.com/office/drawing/2014/main" id="{4BCA48E7-97E1-6975-2A4C-3908DF1C845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3728" y="5028792"/>
            <a:ext cx="567480" cy="360000"/>
          </a:xfrm>
          <a:prstGeom prst="rect">
            <a:avLst/>
          </a:prstGeom>
        </p:spPr>
      </p:pic>
      <p:pic>
        <p:nvPicPr>
          <p:cNvPr id="31" name="Resim 30">
            <a:extLst>
              <a:ext uri="{FF2B5EF4-FFF2-40B4-BE49-F238E27FC236}">
                <a16:creationId xmlns:a16="http://schemas.microsoft.com/office/drawing/2014/main" id="{E0B844AA-482A-E9EF-6354-AEABF0D4FE6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20923" y="5028792"/>
            <a:ext cx="540000" cy="360000"/>
          </a:xfrm>
          <a:prstGeom prst="rect">
            <a:avLst/>
          </a:prstGeom>
        </p:spPr>
      </p:pic>
      <p:pic>
        <p:nvPicPr>
          <p:cNvPr id="32" name="8f8856b5-44f7-445b-9637-8f600cda0eb2" descr="Image">
            <a:extLst>
              <a:ext uri="{FF2B5EF4-FFF2-40B4-BE49-F238E27FC236}">
                <a16:creationId xmlns:a16="http://schemas.microsoft.com/office/drawing/2014/main" id="{EA5FBEAD-2299-7479-B918-0F0D0CDE1E49}"/>
              </a:ext>
            </a:extLst>
          </p:cNvPr>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sharpenSoften amount="70000"/>
                    </a14:imgEffect>
                    <a14:imgEffect>
                      <a14:colorTemperature colorTemp="3910"/>
                    </a14:imgEffect>
                    <a14:imgEffect>
                      <a14:saturation sat="98000"/>
                    </a14:imgEffect>
                    <a14:imgEffect>
                      <a14:brightnessContrast bright="40000"/>
                    </a14:imgEffect>
                  </a14:imgLayer>
                </a14:imgProps>
              </a:ext>
              <a:ext uri="{28A0092B-C50C-407E-A947-70E740481C1C}">
                <a14:useLocalDpi xmlns:a14="http://schemas.microsoft.com/office/drawing/2010/main"/>
              </a:ext>
            </a:extLst>
          </a:blip>
          <a:srcRect/>
          <a:stretch/>
        </p:blipFill>
        <p:spPr bwMode="auto">
          <a:xfrm>
            <a:off x="6552294" y="1193979"/>
            <a:ext cx="2160000" cy="818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Metin kutusu 32">
            <a:extLst>
              <a:ext uri="{FF2B5EF4-FFF2-40B4-BE49-F238E27FC236}">
                <a16:creationId xmlns:a16="http://schemas.microsoft.com/office/drawing/2014/main" id="{98465DB7-4E69-E9EA-0669-AE22D088BA31}"/>
              </a:ext>
            </a:extLst>
          </p:cNvPr>
          <p:cNvSpPr txBox="1"/>
          <p:nvPr/>
        </p:nvSpPr>
        <p:spPr>
          <a:xfrm>
            <a:off x="3081336" y="2068710"/>
            <a:ext cx="1388109" cy="253916"/>
          </a:xfrm>
          <a:prstGeom prst="rect">
            <a:avLst/>
          </a:prstGeom>
          <a:noFill/>
        </p:spPr>
        <p:txBody>
          <a:bodyPr wrap="square" rtlCol="0">
            <a:spAutoFit/>
          </a:bodyPr>
          <a:lstStyle/>
          <a:p>
            <a:pPr algn="ctr"/>
            <a:r>
              <a:rPr lang="tr-TR" sz="1050" b="1" dirty="0"/>
              <a:t>Total </a:t>
            </a:r>
            <a:r>
              <a:rPr lang="tr-TR" sz="1050" b="1" dirty="0" err="1"/>
              <a:t>Area</a:t>
            </a:r>
            <a:r>
              <a:rPr lang="tr-TR" sz="1050" b="1" dirty="0"/>
              <a:t>: 6.000m²</a:t>
            </a:r>
          </a:p>
        </p:txBody>
      </p:sp>
      <p:sp>
        <p:nvSpPr>
          <p:cNvPr id="34" name="Metin kutusu 33">
            <a:extLst>
              <a:ext uri="{FF2B5EF4-FFF2-40B4-BE49-F238E27FC236}">
                <a16:creationId xmlns:a16="http://schemas.microsoft.com/office/drawing/2014/main" id="{5B4BF843-9B1F-B1FE-4E27-7CBC0B487C91}"/>
              </a:ext>
            </a:extLst>
          </p:cNvPr>
          <p:cNvSpPr txBox="1"/>
          <p:nvPr/>
        </p:nvSpPr>
        <p:spPr>
          <a:xfrm>
            <a:off x="6933018" y="2084401"/>
            <a:ext cx="1388109" cy="253916"/>
          </a:xfrm>
          <a:prstGeom prst="rect">
            <a:avLst/>
          </a:prstGeom>
          <a:noFill/>
        </p:spPr>
        <p:txBody>
          <a:bodyPr wrap="square" rtlCol="0">
            <a:spAutoFit/>
          </a:bodyPr>
          <a:lstStyle/>
          <a:p>
            <a:pPr algn="ctr"/>
            <a:r>
              <a:rPr lang="tr-TR" sz="1050" b="1" dirty="0"/>
              <a:t>Total </a:t>
            </a:r>
            <a:r>
              <a:rPr lang="tr-TR" sz="1050" b="1" dirty="0" err="1"/>
              <a:t>Area</a:t>
            </a:r>
            <a:r>
              <a:rPr lang="tr-TR" sz="1050" b="1" dirty="0"/>
              <a:t>: 8.750m²</a:t>
            </a:r>
          </a:p>
        </p:txBody>
      </p:sp>
      <p:cxnSp>
        <p:nvCxnSpPr>
          <p:cNvPr id="35" name="Düz Bağlayıcı 34">
            <a:extLst>
              <a:ext uri="{FF2B5EF4-FFF2-40B4-BE49-F238E27FC236}">
                <a16:creationId xmlns:a16="http://schemas.microsoft.com/office/drawing/2014/main" id="{65B52472-5144-1962-1DF5-300839DA09CA}"/>
              </a:ext>
            </a:extLst>
          </p:cNvPr>
          <p:cNvCxnSpPr>
            <a:cxnSpLocks/>
          </p:cNvCxnSpPr>
          <p:nvPr/>
        </p:nvCxnSpPr>
        <p:spPr>
          <a:xfrm>
            <a:off x="6243841" y="3142551"/>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Metin kutusu 35">
            <a:extLst>
              <a:ext uri="{FF2B5EF4-FFF2-40B4-BE49-F238E27FC236}">
                <a16:creationId xmlns:a16="http://schemas.microsoft.com/office/drawing/2014/main" id="{2E2E72C1-E4DF-D2B0-F319-DC648635ECCE}"/>
              </a:ext>
            </a:extLst>
          </p:cNvPr>
          <p:cNvSpPr txBox="1"/>
          <p:nvPr/>
        </p:nvSpPr>
        <p:spPr>
          <a:xfrm>
            <a:off x="5682501" y="2861774"/>
            <a:ext cx="1122680" cy="338554"/>
          </a:xfrm>
          <a:prstGeom prst="rect">
            <a:avLst/>
          </a:prstGeom>
          <a:noFill/>
        </p:spPr>
        <p:txBody>
          <a:bodyPr wrap="square" rtlCol="0">
            <a:spAutoFit/>
          </a:bodyPr>
          <a:lstStyle/>
          <a:p>
            <a:pPr algn="ctr"/>
            <a:r>
              <a:rPr lang="tr-TR" sz="1600" b="1" dirty="0"/>
              <a:t>2018</a:t>
            </a:r>
          </a:p>
        </p:txBody>
      </p:sp>
      <p:pic>
        <p:nvPicPr>
          <p:cNvPr id="37" name="Resim 36">
            <a:extLst>
              <a:ext uri="{FF2B5EF4-FFF2-40B4-BE49-F238E27FC236}">
                <a16:creationId xmlns:a16="http://schemas.microsoft.com/office/drawing/2014/main" id="{4D858E1D-F493-BA57-3C73-CD948DB57C7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71954" y="2257324"/>
            <a:ext cx="1239778" cy="663390"/>
          </a:xfrm>
          <a:prstGeom prst="rect">
            <a:avLst/>
          </a:prstGeom>
        </p:spPr>
      </p:pic>
      <p:cxnSp>
        <p:nvCxnSpPr>
          <p:cNvPr id="38" name="Düz Bağlayıcı 37">
            <a:extLst>
              <a:ext uri="{FF2B5EF4-FFF2-40B4-BE49-F238E27FC236}">
                <a16:creationId xmlns:a16="http://schemas.microsoft.com/office/drawing/2014/main" id="{AA6E1683-29A5-C7DA-D31A-CFC5F0F6DB4F}"/>
              </a:ext>
            </a:extLst>
          </p:cNvPr>
          <p:cNvCxnSpPr>
            <a:cxnSpLocks/>
          </p:cNvCxnSpPr>
          <p:nvPr/>
        </p:nvCxnSpPr>
        <p:spPr>
          <a:xfrm>
            <a:off x="4702030" y="3653483"/>
            <a:ext cx="0" cy="14835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Metin kutusu 38">
            <a:extLst>
              <a:ext uri="{FF2B5EF4-FFF2-40B4-BE49-F238E27FC236}">
                <a16:creationId xmlns:a16="http://schemas.microsoft.com/office/drawing/2014/main" id="{CADCBE1C-CBD9-A2D5-BED4-1F47F27CCD82}"/>
              </a:ext>
            </a:extLst>
          </p:cNvPr>
          <p:cNvSpPr txBox="1"/>
          <p:nvPr/>
        </p:nvSpPr>
        <p:spPr>
          <a:xfrm>
            <a:off x="4205619" y="5068632"/>
            <a:ext cx="1007901" cy="338554"/>
          </a:xfrm>
          <a:prstGeom prst="rect">
            <a:avLst/>
          </a:prstGeom>
          <a:noFill/>
        </p:spPr>
        <p:txBody>
          <a:bodyPr wrap="square" rtlCol="0">
            <a:spAutoFit/>
          </a:bodyPr>
          <a:lstStyle/>
          <a:p>
            <a:pPr algn="ctr"/>
            <a:r>
              <a:rPr lang="tr-TR" sz="1600" b="1" dirty="0"/>
              <a:t>2016</a:t>
            </a:r>
          </a:p>
        </p:txBody>
      </p:sp>
      <p:pic>
        <p:nvPicPr>
          <p:cNvPr id="40" name="Resim 39">
            <a:extLst>
              <a:ext uri="{FF2B5EF4-FFF2-40B4-BE49-F238E27FC236}">
                <a16:creationId xmlns:a16="http://schemas.microsoft.com/office/drawing/2014/main" id="{841453E9-AFF9-9356-D053-4EE9F6ADC17E}"/>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262962" y="4825375"/>
            <a:ext cx="1668003" cy="769126"/>
          </a:xfrm>
          <a:prstGeom prst="rect">
            <a:avLst/>
          </a:prstGeom>
        </p:spPr>
      </p:pic>
      <p:pic>
        <p:nvPicPr>
          <p:cNvPr id="41" name="Resim 40">
            <a:extLst>
              <a:ext uri="{FF2B5EF4-FFF2-40B4-BE49-F238E27FC236}">
                <a16:creationId xmlns:a16="http://schemas.microsoft.com/office/drawing/2014/main" id="{FCC137A2-13FF-3917-8B47-E89C320603E5}"/>
              </a:ext>
            </a:extLst>
          </p:cNvPr>
          <p:cNvPicPr/>
          <p:nvPr/>
        </p:nvPicPr>
        <p:blipFill>
          <a:blip r:embed="rId11" cstate="email">
            <a:extLst>
              <a:ext uri="{28A0092B-C50C-407E-A947-70E740481C1C}">
                <a14:useLocalDpi xmlns:a14="http://schemas.microsoft.com/office/drawing/2010/main"/>
              </a:ext>
            </a:extLst>
          </a:blip>
          <a:srcRect/>
          <a:stretch>
            <a:fillRect/>
          </a:stretch>
        </p:blipFill>
        <p:spPr bwMode="auto">
          <a:xfrm>
            <a:off x="3635443" y="5343093"/>
            <a:ext cx="1668003" cy="767506"/>
          </a:xfrm>
          <a:prstGeom prst="rect">
            <a:avLst/>
          </a:prstGeom>
          <a:noFill/>
          <a:ln>
            <a:noFill/>
          </a:ln>
        </p:spPr>
      </p:pic>
      <p:grpSp>
        <p:nvGrpSpPr>
          <p:cNvPr id="42" name="Grup 41">
            <a:extLst>
              <a:ext uri="{FF2B5EF4-FFF2-40B4-BE49-F238E27FC236}">
                <a16:creationId xmlns:a16="http://schemas.microsoft.com/office/drawing/2014/main" id="{370DD1A2-ADEB-6AF5-38D8-7DF7D44DE3CB}"/>
              </a:ext>
            </a:extLst>
          </p:cNvPr>
          <p:cNvGrpSpPr/>
          <p:nvPr/>
        </p:nvGrpSpPr>
        <p:grpSpPr>
          <a:xfrm>
            <a:off x="7310386" y="3677037"/>
            <a:ext cx="1803906" cy="1586112"/>
            <a:chOff x="7310386" y="3550578"/>
            <a:chExt cx="1803906" cy="1586112"/>
          </a:xfrm>
        </p:grpSpPr>
        <p:sp>
          <p:nvSpPr>
            <p:cNvPr id="43" name="Metin kutusu 42">
              <a:extLst>
                <a:ext uri="{FF2B5EF4-FFF2-40B4-BE49-F238E27FC236}">
                  <a16:creationId xmlns:a16="http://schemas.microsoft.com/office/drawing/2014/main" id="{8E05889F-0FE3-1CF3-DA52-184C5981CC6B}"/>
                </a:ext>
              </a:extLst>
            </p:cNvPr>
            <p:cNvSpPr txBox="1"/>
            <p:nvPr/>
          </p:nvSpPr>
          <p:spPr>
            <a:xfrm>
              <a:off x="7489971" y="4116689"/>
              <a:ext cx="1557703" cy="415498"/>
            </a:xfrm>
            <a:prstGeom prst="rect">
              <a:avLst/>
            </a:prstGeom>
            <a:solidFill>
              <a:srgbClr val="00B0F0"/>
            </a:solidFill>
          </p:spPr>
          <p:txBody>
            <a:bodyPr wrap="square" rtlCol="0" anchor="ctr">
              <a:spAutoFit/>
            </a:bodyPr>
            <a:lstStyle/>
            <a:p>
              <a:pPr algn="ctr"/>
              <a:r>
                <a:rPr lang="tr-TR" sz="1050" b="1" dirty="0"/>
                <a:t>POT </a:t>
              </a:r>
              <a:r>
                <a:rPr lang="tr-TR" sz="1050" b="1" dirty="0" err="1"/>
                <a:t>Audit</a:t>
              </a:r>
              <a:r>
                <a:rPr lang="tr-TR" sz="1050" b="1" dirty="0"/>
                <a:t> </a:t>
              </a:r>
              <a:r>
                <a:rPr lang="tr-TR" sz="1050" b="1" dirty="0" err="1"/>
                <a:t>from</a:t>
              </a:r>
              <a:r>
                <a:rPr lang="tr-TR" sz="1050" b="1" dirty="0"/>
                <a:t> VW </a:t>
              </a:r>
              <a:r>
                <a:rPr lang="tr-TR" sz="1050" b="1" dirty="0" err="1"/>
                <a:t>Group</a:t>
              </a:r>
              <a:endParaRPr lang="tr-TR" sz="1050" b="1" dirty="0"/>
            </a:p>
          </p:txBody>
        </p:sp>
        <p:cxnSp>
          <p:nvCxnSpPr>
            <p:cNvPr id="44" name="Düz Bağlayıcı 43">
              <a:extLst>
                <a:ext uri="{FF2B5EF4-FFF2-40B4-BE49-F238E27FC236}">
                  <a16:creationId xmlns:a16="http://schemas.microsoft.com/office/drawing/2014/main" id="{F47BFF6A-2121-3350-E7B6-4596915ABFB0}"/>
                </a:ext>
              </a:extLst>
            </p:cNvPr>
            <p:cNvCxnSpPr/>
            <p:nvPr/>
          </p:nvCxnSpPr>
          <p:spPr>
            <a:xfrm>
              <a:off x="8213739" y="3550578"/>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Metin kutusu 44">
              <a:extLst>
                <a:ext uri="{FF2B5EF4-FFF2-40B4-BE49-F238E27FC236}">
                  <a16:creationId xmlns:a16="http://schemas.microsoft.com/office/drawing/2014/main" id="{49FABC01-15DC-CD2E-BD77-4D3A7423F65C}"/>
                </a:ext>
              </a:extLst>
            </p:cNvPr>
            <p:cNvSpPr txBox="1"/>
            <p:nvPr/>
          </p:nvSpPr>
          <p:spPr>
            <a:xfrm>
              <a:off x="7387271" y="3842348"/>
              <a:ext cx="1682942" cy="338554"/>
            </a:xfrm>
            <a:prstGeom prst="rect">
              <a:avLst/>
            </a:prstGeom>
            <a:noFill/>
          </p:spPr>
          <p:txBody>
            <a:bodyPr wrap="square" rtlCol="0">
              <a:spAutoFit/>
            </a:bodyPr>
            <a:lstStyle/>
            <a:p>
              <a:pPr algn="ctr"/>
              <a:r>
                <a:rPr lang="tr-TR" sz="1600" b="1" dirty="0"/>
                <a:t>2021 May</a:t>
              </a:r>
            </a:p>
          </p:txBody>
        </p:sp>
        <p:pic>
          <p:nvPicPr>
            <p:cNvPr id="46" name="Picture 2" descr="The Girl Behind The Wheel">
              <a:extLst>
                <a:ext uri="{FF2B5EF4-FFF2-40B4-BE49-F238E27FC236}">
                  <a16:creationId xmlns:a16="http://schemas.microsoft.com/office/drawing/2014/main" id="{DA0C8F24-4227-30CC-8406-B5E88EA1E44C}"/>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7310386" y="4635294"/>
              <a:ext cx="1803906" cy="50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up 46">
            <a:extLst>
              <a:ext uri="{FF2B5EF4-FFF2-40B4-BE49-F238E27FC236}">
                <a16:creationId xmlns:a16="http://schemas.microsoft.com/office/drawing/2014/main" id="{9684CE73-2488-2533-C276-F2E023F551C3}"/>
              </a:ext>
            </a:extLst>
          </p:cNvPr>
          <p:cNvGrpSpPr/>
          <p:nvPr/>
        </p:nvGrpSpPr>
        <p:grpSpPr>
          <a:xfrm>
            <a:off x="8924686" y="1282229"/>
            <a:ext cx="2160000" cy="2218146"/>
            <a:chOff x="8924686" y="1155770"/>
            <a:chExt cx="2160000" cy="2218146"/>
          </a:xfrm>
        </p:grpSpPr>
        <p:cxnSp>
          <p:nvCxnSpPr>
            <p:cNvPr id="48" name="Düz Bağlayıcı 47">
              <a:extLst>
                <a:ext uri="{FF2B5EF4-FFF2-40B4-BE49-F238E27FC236}">
                  <a16:creationId xmlns:a16="http://schemas.microsoft.com/office/drawing/2014/main" id="{585C92CF-B35B-44D9-3CD6-71D338824F64}"/>
                </a:ext>
              </a:extLst>
            </p:cNvPr>
            <p:cNvCxnSpPr/>
            <p:nvPr/>
          </p:nvCxnSpPr>
          <p:spPr>
            <a:xfrm>
              <a:off x="9998265" y="3049916"/>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Metin kutusu 48">
              <a:extLst>
                <a:ext uri="{FF2B5EF4-FFF2-40B4-BE49-F238E27FC236}">
                  <a16:creationId xmlns:a16="http://schemas.microsoft.com/office/drawing/2014/main" id="{41CC5C06-9A83-F4FE-9A10-13AD3F593487}"/>
                </a:ext>
              </a:extLst>
            </p:cNvPr>
            <p:cNvSpPr txBox="1"/>
            <p:nvPr/>
          </p:nvSpPr>
          <p:spPr>
            <a:xfrm>
              <a:off x="9436925" y="2769139"/>
              <a:ext cx="1122680" cy="338554"/>
            </a:xfrm>
            <a:prstGeom prst="rect">
              <a:avLst/>
            </a:prstGeom>
            <a:noFill/>
          </p:spPr>
          <p:txBody>
            <a:bodyPr wrap="square" rtlCol="0">
              <a:spAutoFit/>
            </a:bodyPr>
            <a:lstStyle/>
            <a:p>
              <a:pPr algn="ctr"/>
              <a:r>
                <a:rPr lang="tr-TR" sz="1600" b="1" dirty="0"/>
                <a:t>2021 </a:t>
              </a:r>
              <a:r>
                <a:rPr lang="tr-TR" sz="1600" b="1" dirty="0" err="1"/>
                <a:t>July</a:t>
              </a:r>
              <a:endParaRPr lang="tr-TR" sz="1600" b="1" dirty="0"/>
            </a:p>
          </p:txBody>
        </p:sp>
        <p:sp>
          <p:nvSpPr>
            <p:cNvPr id="50" name="Metin kutusu 49">
              <a:extLst>
                <a:ext uri="{FF2B5EF4-FFF2-40B4-BE49-F238E27FC236}">
                  <a16:creationId xmlns:a16="http://schemas.microsoft.com/office/drawing/2014/main" id="{E522D8A2-D700-65DA-97E4-3487FD2F5C3A}"/>
                </a:ext>
              </a:extLst>
            </p:cNvPr>
            <p:cNvSpPr txBox="1"/>
            <p:nvPr/>
          </p:nvSpPr>
          <p:spPr>
            <a:xfrm>
              <a:off x="8924686" y="2286038"/>
              <a:ext cx="2160000" cy="415498"/>
            </a:xfrm>
            <a:prstGeom prst="rect">
              <a:avLst/>
            </a:prstGeom>
            <a:solidFill>
              <a:srgbClr val="00B0F0"/>
            </a:solidFill>
          </p:spPr>
          <p:txBody>
            <a:bodyPr wrap="square" rtlCol="0" anchor="ctr">
              <a:spAutoFit/>
            </a:bodyPr>
            <a:lstStyle/>
            <a:p>
              <a:pPr algn="ctr"/>
              <a:r>
                <a:rPr lang="tr-TR" sz="1050" b="1" dirty="0"/>
                <a:t>First </a:t>
              </a:r>
              <a:r>
                <a:rPr lang="tr-TR" sz="1050" b="1" dirty="0" err="1"/>
                <a:t>Nominaton</a:t>
              </a:r>
              <a:r>
                <a:rPr lang="tr-TR" sz="1050" b="1" dirty="0"/>
                <a:t> </a:t>
              </a:r>
              <a:r>
                <a:rPr lang="tr-TR" sz="1050" b="1" dirty="0" err="1"/>
                <a:t>From</a:t>
              </a:r>
              <a:r>
                <a:rPr lang="tr-TR" sz="1050" b="1" dirty="0"/>
                <a:t> Porsche</a:t>
              </a:r>
            </a:p>
            <a:p>
              <a:pPr algn="ctr"/>
              <a:r>
                <a:rPr lang="tr-TR" sz="1050" b="1" dirty="0"/>
                <a:t>9J1.199.145</a:t>
              </a:r>
            </a:p>
          </p:txBody>
        </p:sp>
        <p:pic>
          <p:nvPicPr>
            <p:cNvPr id="51" name="Picture 4" descr="Sticker Fabrikası Porsche Logo Sticker 00603 Fiyatı">
              <a:extLst>
                <a:ext uri="{FF2B5EF4-FFF2-40B4-BE49-F238E27FC236}">
                  <a16:creationId xmlns:a16="http://schemas.microsoft.com/office/drawing/2014/main" id="{03985799-8937-17E2-C76C-9666CBE0116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447614" y="1155770"/>
              <a:ext cx="1055907" cy="10559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up 51">
            <a:extLst>
              <a:ext uri="{FF2B5EF4-FFF2-40B4-BE49-F238E27FC236}">
                <a16:creationId xmlns:a16="http://schemas.microsoft.com/office/drawing/2014/main" id="{281C3A99-4F80-53A4-0EA8-4D254065EBB1}"/>
              </a:ext>
            </a:extLst>
          </p:cNvPr>
          <p:cNvGrpSpPr/>
          <p:nvPr/>
        </p:nvGrpSpPr>
        <p:grpSpPr>
          <a:xfrm>
            <a:off x="9848071" y="3699593"/>
            <a:ext cx="1877106" cy="1213194"/>
            <a:chOff x="9848071" y="3573134"/>
            <a:chExt cx="1877106" cy="1213194"/>
          </a:xfrm>
        </p:grpSpPr>
        <p:sp>
          <p:nvSpPr>
            <p:cNvPr id="53" name="Metin kutusu 52">
              <a:extLst>
                <a:ext uri="{FF2B5EF4-FFF2-40B4-BE49-F238E27FC236}">
                  <a16:creationId xmlns:a16="http://schemas.microsoft.com/office/drawing/2014/main" id="{559F02AF-A99B-C032-8934-0C6757E23F44}"/>
                </a:ext>
              </a:extLst>
            </p:cNvPr>
            <p:cNvSpPr txBox="1"/>
            <p:nvPr/>
          </p:nvSpPr>
          <p:spPr>
            <a:xfrm>
              <a:off x="9950771" y="4220036"/>
              <a:ext cx="1557703" cy="253916"/>
            </a:xfrm>
            <a:prstGeom prst="rect">
              <a:avLst/>
            </a:prstGeom>
            <a:solidFill>
              <a:srgbClr val="92D050"/>
            </a:solidFill>
          </p:spPr>
          <p:txBody>
            <a:bodyPr wrap="square" rtlCol="0" anchor="ctr">
              <a:spAutoFit/>
            </a:bodyPr>
            <a:lstStyle/>
            <a:p>
              <a:pPr algn="ctr"/>
              <a:r>
                <a:rPr lang="tr-TR" sz="1050" b="1" dirty="0"/>
                <a:t>MOVE </a:t>
              </a:r>
              <a:r>
                <a:rPr lang="tr-TR" sz="1050" b="1" dirty="0" err="1"/>
                <a:t>to</a:t>
              </a:r>
              <a:r>
                <a:rPr lang="tr-TR" sz="1050" b="1" dirty="0"/>
                <a:t> NEW PLANT</a:t>
              </a:r>
            </a:p>
          </p:txBody>
        </p:sp>
        <p:cxnSp>
          <p:nvCxnSpPr>
            <p:cNvPr id="54" name="Düz Bağlayıcı 53">
              <a:extLst>
                <a:ext uri="{FF2B5EF4-FFF2-40B4-BE49-F238E27FC236}">
                  <a16:creationId xmlns:a16="http://schemas.microsoft.com/office/drawing/2014/main" id="{B008A629-082D-342E-07E8-4C857A39EC23}"/>
                </a:ext>
              </a:extLst>
            </p:cNvPr>
            <p:cNvCxnSpPr/>
            <p:nvPr/>
          </p:nvCxnSpPr>
          <p:spPr>
            <a:xfrm>
              <a:off x="10674539" y="3573134"/>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Metin kutusu 54">
              <a:extLst>
                <a:ext uri="{FF2B5EF4-FFF2-40B4-BE49-F238E27FC236}">
                  <a16:creationId xmlns:a16="http://schemas.microsoft.com/office/drawing/2014/main" id="{D41351E1-6985-202B-D029-B24083510815}"/>
                </a:ext>
              </a:extLst>
            </p:cNvPr>
            <p:cNvSpPr txBox="1"/>
            <p:nvPr/>
          </p:nvSpPr>
          <p:spPr>
            <a:xfrm>
              <a:off x="9848071" y="3864904"/>
              <a:ext cx="1682942" cy="338554"/>
            </a:xfrm>
            <a:prstGeom prst="rect">
              <a:avLst/>
            </a:prstGeom>
            <a:noFill/>
          </p:spPr>
          <p:txBody>
            <a:bodyPr wrap="square" rtlCol="0">
              <a:spAutoFit/>
            </a:bodyPr>
            <a:lstStyle/>
            <a:p>
              <a:pPr algn="ctr"/>
              <a:r>
                <a:rPr lang="tr-TR" sz="1600" b="1" dirty="0"/>
                <a:t>08/05/2023</a:t>
              </a:r>
            </a:p>
          </p:txBody>
        </p:sp>
        <p:sp>
          <p:nvSpPr>
            <p:cNvPr id="56" name="Metin kutusu 55">
              <a:extLst>
                <a:ext uri="{FF2B5EF4-FFF2-40B4-BE49-F238E27FC236}">
                  <a16:creationId xmlns:a16="http://schemas.microsoft.com/office/drawing/2014/main" id="{9C1979AB-D4C2-F22C-F774-E3B28A1310F3}"/>
                </a:ext>
              </a:extLst>
            </p:cNvPr>
            <p:cNvSpPr txBox="1"/>
            <p:nvPr/>
          </p:nvSpPr>
          <p:spPr>
            <a:xfrm>
              <a:off x="9848071" y="4532412"/>
              <a:ext cx="1877106" cy="253916"/>
            </a:xfrm>
            <a:prstGeom prst="rect">
              <a:avLst/>
            </a:prstGeom>
            <a:noFill/>
          </p:spPr>
          <p:txBody>
            <a:bodyPr wrap="square" rtlCol="0">
              <a:spAutoFit/>
            </a:bodyPr>
            <a:lstStyle/>
            <a:p>
              <a:pPr algn="ctr"/>
              <a:r>
                <a:rPr lang="tr-TR" sz="1050" b="1" dirty="0"/>
                <a:t>Total </a:t>
              </a:r>
              <a:r>
                <a:rPr lang="tr-TR" sz="1050" b="1" dirty="0" err="1"/>
                <a:t>Area</a:t>
              </a:r>
              <a:r>
                <a:rPr lang="tr-TR" sz="1050" b="1" dirty="0"/>
                <a:t>: 25.000m²</a:t>
              </a:r>
            </a:p>
          </p:txBody>
        </p:sp>
      </p:grpSp>
      <p:pic>
        <p:nvPicPr>
          <p:cNvPr id="57" name="Resim 56">
            <a:extLst>
              <a:ext uri="{FF2B5EF4-FFF2-40B4-BE49-F238E27FC236}">
                <a16:creationId xmlns:a16="http://schemas.microsoft.com/office/drawing/2014/main" id="{B9F91F29-8BF7-25AF-5E03-D5EA615F5E2F}"/>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23430" b="12492"/>
          <a:stretch/>
        </p:blipFill>
        <p:spPr>
          <a:xfrm>
            <a:off x="9261091" y="4922051"/>
            <a:ext cx="2724793" cy="1356815"/>
          </a:xfrm>
          <a:prstGeom prst="rect">
            <a:avLst/>
          </a:prstGeom>
        </p:spPr>
      </p:pic>
    </p:spTree>
    <p:extLst>
      <p:ext uri="{BB962C8B-B14F-4D97-AF65-F5344CB8AC3E}">
        <p14:creationId xmlns:p14="http://schemas.microsoft.com/office/powerpoint/2010/main" val="383164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1000"/>
                                        <p:tgtEl>
                                          <p:spTgt spid="40"/>
                                        </p:tgtEl>
                                      </p:cBhvr>
                                    </p:animEffect>
                                    <p:anim calcmode="lin" valueType="num">
                                      <p:cBhvr>
                                        <p:cTn id="52" dur="1000" fill="hold"/>
                                        <p:tgtEl>
                                          <p:spTgt spid="40"/>
                                        </p:tgtEl>
                                        <p:attrNameLst>
                                          <p:attrName>ppt_x</p:attrName>
                                        </p:attrNameLst>
                                      </p:cBhvr>
                                      <p:tavLst>
                                        <p:tav tm="0">
                                          <p:val>
                                            <p:strVal val="#ppt_x"/>
                                          </p:val>
                                        </p:tav>
                                        <p:tav tm="100000">
                                          <p:val>
                                            <p:strVal val="#ppt_x"/>
                                          </p:val>
                                        </p:tav>
                                      </p:tavLst>
                                    </p:anim>
                                    <p:anim calcmode="lin" valueType="num">
                                      <p:cBhvr>
                                        <p:cTn id="5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000"/>
                                        <p:tgtEl>
                                          <p:spTgt spid="25"/>
                                        </p:tgtEl>
                                      </p:cBhvr>
                                    </p:animEffect>
                                    <p:anim calcmode="lin" valueType="num">
                                      <p:cBhvr>
                                        <p:cTn id="59" dur="1000" fill="hold"/>
                                        <p:tgtEl>
                                          <p:spTgt spid="25"/>
                                        </p:tgtEl>
                                        <p:attrNameLst>
                                          <p:attrName>ppt_x</p:attrName>
                                        </p:attrNameLst>
                                      </p:cBhvr>
                                      <p:tavLst>
                                        <p:tav tm="0">
                                          <p:val>
                                            <p:strVal val="#ppt_x"/>
                                          </p:val>
                                        </p:tav>
                                        <p:tav tm="100000">
                                          <p:val>
                                            <p:strVal val="#ppt_x"/>
                                          </p:val>
                                        </p:tav>
                                      </p:tavLst>
                                    </p:anim>
                                    <p:anim calcmode="lin" valueType="num">
                                      <p:cBhvr>
                                        <p:cTn id="60" dur="1000" fill="hold"/>
                                        <p:tgtEl>
                                          <p:spTgt spid="2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anim calcmode="lin" valueType="num">
                                      <p:cBhvr>
                                        <p:cTn id="69" dur="1000" fill="hold"/>
                                        <p:tgtEl>
                                          <p:spTgt spid="13"/>
                                        </p:tgtEl>
                                        <p:attrNameLst>
                                          <p:attrName>ppt_x</p:attrName>
                                        </p:attrNameLst>
                                      </p:cBhvr>
                                      <p:tavLst>
                                        <p:tav tm="0">
                                          <p:val>
                                            <p:strVal val="#ppt_x"/>
                                          </p:val>
                                        </p:tav>
                                        <p:tav tm="100000">
                                          <p:val>
                                            <p:strVal val="#ppt_x"/>
                                          </p:val>
                                        </p:tav>
                                      </p:tavLst>
                                    </p:anim>
                                    <p:anim calcmode="lin" valueType="num">
                                      <p:cBhvr>
                                        <p:cTn id="70" dur="1000" fill="hold"/>
                                        <p:tgtEl>
                                          <p:spTgt spid="1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1000"/>
                                        <p:tgtEl>
                                          <p:spTgt spid="16"/>
                                        </p:tgtEl>
                                      </p:cBhvr>
                                    </p:animEffect>
                                    <p:anim calcmode="lin" valueType="num">
                                      <p:cBhvr>
                                        <p:cTn id="79" dur="1000" fill="hold"/>
                                        <p:tgtEl>
                                          <p:spTgt spid="16"/>
                                        </p:tgtEl>
                                        <p:attrNameLst>
                                          <p:attrName>ppt_x</p:attrName>
                                        </p:attrNameLst>
                                      </p:cBhvr>
                                      <p:tavLst>
                                        <p:tav tm="0">
                                          <p:val>
                                            <p:strVal val="#ppt_x"/>
                                          </p:val>
                                        </p:tav>
                                        <p:tav tm="100000">
                                          <p:val>
                                            <p:strVal val="#ppt_x"/>
                                          </p:val>
                                        </p:tav>
                                      </p:tavLst>
                                    </p:anim>
                                    <p:anim calcmode="lin" valueType="num">
                                      <p:cBhvr>
                                        <p:cTn id="8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1000"/>
                                        <p:tgtEl>
                                          <p:spTgt spid="29"/>
                                        </p:tgtEl>
                                      </p:cBhvr>
                                    </p:animEffect>
                                    <p:anim calcmode="lin" valueType="num">
                                      <p:cBhvr>
                                        <p:cTn id="86" dur="1000" fill="hold"/>
                                        <p:tgtEl>
                                          <p:spTgt spid="29"/>
                                        </p:tgtEl>
                                        <p:attrNameLst>
                                          <p:attrName>ppt_x</p:attrName>
                                        </p:attrNameLst>
                                      </p:cBhvr>
                                      <p:tavLst>
                                        <p:tav tm="0">
                                          <p:val>
                                            <p:strVal val="#ppt_x"/>
                                          </p:val>
                                        </p:tav>
                                        <p:tav tm="100000">
                                          <p:val>
                                            <p:strVal val="#ppt_x"/>
                                          </p:val>
                                        </p:tav>
                                      </p:tavLst>
                                    </p:anim>
                                    <p:anim calcmode="lin" valueType="num">
                                      <p:cBhvr>
                                        <p:cTn id="87" dur="1000" fill="hold"/>
                                        <p:tgtEl>
                                          <p:spTgt spid="2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1000"/>
                                        <p:tgtEl>
                                          <p:spTgt spid="27"/>
                                        </p:tgtEl>
                                      </p:cBhvr>
                                    </p:animEffect>
                                    <p:anim calcmode="lin" valueType="num">
                                      <p:cBhvr>
                                        <p:cTn id="91" dur="1000" fill="hold"/>
                                        <p:tgtEl>
                                          <p:spTgt spid="27"/>
                                        </p:tgtEl>
                                        <p:attrNameLst>
                                          <p:attrName>ppt_x</p:attrName>
                                        </p:attrNameLst>
                                      </p:cBhvr>
                                      <p:tavLst>
                                        <p:tav tm="0">
                                          <p:val>
                                            <p:strVal val="#ppt_x"/>
                                          </p:val>
                                        </p:tav>
                                        <p:tav tm="100000">
                                          <p:val>
                                            <p:strVal val="#ppt_x"/>
                                          </p:val>
                                        </p:tav>
                                      </p:tavLst>
                                    </p:anim>
                                    <p:anim calcmode="lin" valueType="num">
                                      <p:cBhvr>
                                        <p:cTn id="92" dur="1000" fill="hold"/>
                                        <p:tgtEl>
                                          <p:spTgt spid="27"/>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1000"/>
                                        <p:tgtEl>
                                          <p:spTgt spid="28"/>
                                        </p:tgtEl>
                                      </p:cBhvr>
                                    </p:animEffect>
                                    <p:anim calcmode="lin" valueType="num">
                                      <p:cBhvr>
                                        <p:cTn id="96" dur="1000" fill="hold"/>
                                        <p:tgtEl>
                                          <p:spTgt spid="28"/>
                                        </p:tgtEl>
                                        <p:attrNameLst>
                                          <p:attrName>ppt_x</p:attrName>
                                        </p:attrNameLst>
                                      </p:cBhvr>
                                      <p:tavLst>
                                        <p:tav tm="0">
                                          <p:val>
                                            <p:strVal val="#ppt_x"/>
                                          </p:val>
                                        </p:tav>
                                        <p:tav tm="100000">
                                          <p:val>
                                            <p:strVal val="#ppt_x"/>
                                          </p:val>
                                        </p:tav>
                                      </p:tavLst>
                                    </p:anim>
                                    <p:anim calcmode="lin" valueType="num">
                                      <p:cBhvr>
                                        <p:cTn id="97" dur="1000" fill="hold"/>
                                        <p:tgtEl>
                                          <p:spTgt spid="28"/>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1000"/>
                                        <p:tgtEl>
                                          <p:spTgt spid="31"/>
                                        </p:tgtEl>
                                      </p:cBhvr>
                                    </p:animEffect>
                                    <p:anim calcmode="lin" valueType="num">
                                      <p:cBhvr>
                                        <p:cTn id="101" dur="1000" fill="hold"/>
                                        <p:tgtEl>
                                          <p:spTgt spid="31"/>
                                        </p:tgtEl>
                                        <p:attrNameLst>
                                          <p:attrName>ppt_x</p:attrName>
                                        </p:attrNameLst>
                                      </p:cBhvr>
                                      <p:tavLst>
                                        <p:tav tm="0">
                                          <p:val>
                                            <p:strVal val="#ppt_x"/>
                                          </p:val>
                                        </p:tav>
                                        <p:tav tm="100000">
                                          <p:val>
                                            <p:strVal val="#ppt_x"/>
                                          </p:val>
                                        </p:tav>
                                      </p:tavLst>
                                    </p:anim>
                                    <p:anim calcmode="lin" valueType="num">
                                      <p:cBhvr>
                                        <p:cTn id="102" dur="1000" fill="hold"/>
                                        <p:tgtEl>
                                          <p:spTgt spid="31"/>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1000"/>
                                        <p:tgtEl>
                                          <p:spTgt spid="30"/>
                                        </p:tgtEl>
                                      </p:cBhvr>
                                    </p:animEffect>
                                    <p:anim calcmode="lin" valueType="num">
                                      <p:cBhvr>
                                        <p:cTn id="106" dur="1000" fill="hold"/>
                                        <p:tgtEl>
                                          <p:spTgt spid="30"/>
                                        </p:tgtEl>
                                        <p:attrNameLst>
                                          <p:attrName>ppt_x</p:attrName>
                                        </p:attrNameLst>
                                      </p:cBhvr>
                                      <p:tavLst>
                                        <p:tav tm="0">
                                          <p:val>
                                            <p:strVal val="#ppt_x"/>
                                          </p:val>
                                        </p:tav>
                                        <p:tav tm="100000">
                                          <p:val>
                                            <p:strVal val="#ppt_x"/>
                                          </p:val>
                                        </p:tav>
                                      </p:tavLst>
                                    </p:anim>
                                    <p:anim calcmode="lin" valueType="num">
                                      <p:cBhvr>
                                        <p:cTn id="10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fade">
                                      <p:cBhvr>
                                        <p:cTn id="112" dur="1000"/>
                                        <p:tgtEl>
                                          <p:spTgt spid="10"/>
                                        </p:tgtEl>
                                      </p:cBhvr>
                                    </p:animEffect>
                                    <p:anim calcmode="lin" valueType="num">
                                      <p:cBhvr>
                                        <p:cTn id="113" dur="1000" fill="hold"/>
                                        <p:tgtEl>
                                          <p:spTgt spid="10"/>
                                        </p:tgtEl>
                                        <p:attrNameLst>
                                          <p:attrName>ppt_x</p:attrName>
                                        </p:attrNameLst>
                                      </p:cBhvr>
                                      <p:tavLst>
                                        <p:tav tm="0">
                                          <p:val>
                                            <p:strVal val="#ppt_x"/>
                                          </p:val>
                                        </p:tav>
                                        <p:tav tm="100000">
                                          <p:val>
                                            <p:strVal val="#ppt_x"/>
                                          </p:val>
                                        </p:tav>
                                      </p:tavLst>
                                    </p:anim>
                                    <p:anim calcmode="lin" valueType="num">
                                      <p:cBhvr>
                                        <p:cTn id="114" dur="1000" fill="hold"/>
                                        <p:tgtEl>
                                          <p:spTgt spid="10"/>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1000"/>
                                        <p:tgtEl>
                                          <p:spTgt spid="26"/>
                                        </p:tgtEl>
                                      </p:cBhvr>
                                    </p:animEffect>
                                    <p:anim calcmode="lin" valueType="num">
                                      <p:cBhvr>
                                        <p:cTn id="118" dur="1000" fill="hold"/>
                                        <p:tgtEl>
                                          <p:spTgt spid="26"/>
                                        </p:tgtEl>
                                        <p:attrNameLst>
                                          <p:attrName>ppt_x</p:attrName>
                                        </p:attrNameLst>
                                      </p:cBhvr>
                                      <p:tavLst>
                                        <p:tav tm="0">
                                          <p:val>
                                            <p:strVal val="#ppt_x"/>
                                          </p:val>
                                        </p:tav>
                                        <p:tav tm="100000">
                                          <p:val>
                                            <p:strVal val="#ppt_x"/>
                                          </p:val>
                                        </p:tav>
                                      </p:tavLst>
                                    </p:anim>
                                    <p:anim calcmode="lin" valueType="num">
                                      <p:cBhvr>
                                        <p:cTn id="119" dur="1000" fill="hold"/>
                                        <p:tgtEl>
                                          <p:spTgt spid="26"/>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1000"/>
                                        <p:tgtEl>
                                          <p:spTgt spid="15"/>
                                        </p:tgtEl>
                                      </p:cBhvr>
                                    </p:animEffect>
                                    <p:anim calcmode="lin" valueType="num">
                                      <p:cBhvr>
                                        <p:cTn id="123" dur="1000" fill="hold"/>
                                        <p:tgtEl>
                                          <p:spTgt spid="15"/>
                                        </p:tgtEl>
                                        <p:attrNameLst>
                                          <p:attrName>ppt_x</p:attrName>
                                        </p:attrNameLst>
                                      </p:cBhvr>
                                      <p:tavLst>
                                        <p:tav tm="0">
                                          <p:val>
                                            <p:strVal val="#ppt_x"/>
                                          </p:val>
                                        </p:tav>
                                        <p:tav tm="100000">
                                          <p:val>
                                            <p:strVal val="#ppt_x"/>
                                          </p:val>
                                        </p:tav>
                                      </p:tavLst>
                                    </p:anim>
                                    <p:anim calcmode="lin" valueType="num">
                                      <p:cBhvr>
                                        <p:cTn id="124" dur="1000" fill="hold"/>
                                        <p:tgtEl>
                                          <p:spTgt spid="15"/>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1000"/>
                                        <p:tgtEl>
                                          <p:spTgt spid="33"/>
                                        </p:tgtEl>
                                      </p:cBhvr>
                                    </p:animEffect>
                                    <p:anim calcmode="lin" valueType="num">
                                      <p:cBhvr>
                                        <p:cTn id="128" dur="1000" fill="hold"/>
                                        <p:tgtEl>
                                          <p:spTgt spid="33"/>
                                        </p:tgtEl>
                                        <p:attrNameLst>
                                          <p:attrName>ppt_x</p:attrName>
                                        </p:attrNameLst>
                                      </p:cBhvr>
                                      <p:tavLst>
                                        <p:tav tm="0">
                                          <p:val>
                                            <p:strVal val="#ppt_x"/>
                                          </p:val>
                                        </p:tav>
                                        <p:tav tm="100000">
                                          <p:val>
                                            <p:strVal val="#ppt_x"/>
                                          </p:val>
                                        </p:tav>
                                      </p:tavLst>
                                    </p:anim>
                                    <p:anim calcmode="lin" valueType="num">
                                      <p:cBhvr>
                                        <p:cTn id="12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1000"/>
                                        <p:tgtEl>
                                          <p:spTgt spid="38"/>
                                        </p:tgtEl>
                                      </p:cBhvr>
                                    </p:animEffect>
                                    <p:anim calcmode="lin" valueType="num">
                                      <p:cBhvr>
                                        <p:cTn id="135" dur="1000" fill="hold"/>
                                        <p:tgtEl>
                                          <p:spTgt spid="38"/>
                                        </p:tgtEl>
                                        <p:attrNameLst>
                                          <p:attrName>ppt_x</p:attrName>
                                        </p:attrNameLst>
                                      </p:cBhvr>
                                      <p:tavLst>
                                        <p:tav tm="0">
                                          <p:val>
                                            <p:strVal val="#ppt_x"/>
                                          </p:val>
                                        </p:tav>
                                        <p:tav tm="100000">
                                          <p:val>
                                            <p:strVal val="#ppt_x"/>
                                          </p:val>
                                        </p:tav>
                                      </p:tavLst>
                                    </p:anim>
                                    <p:anim calcmode="lin" valueType="num">
                                      <p:cBhvr>
                                        <p:cTn id="136" dur="1000" fill="hold"/>
                                        <p:tgtEl>
                                          <p:spTgt spid="38"/>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fade">
                                      <p:cBhvr>
                                        <p:cTn id="139" dur="1000"/>
                                        <p:tgtEl>
                                          <p:spTgt spid="39"/>
                                        </p:tgtEl>
                                      </p:cBhvr>
                                    </p:animEffect>
                                    <p:anim calcmode="lin" valueType="num">
                                      <p:cBhvr>
                                        <p:cTn id="140" dur="1000" fill="hold"/>
                                        <p:tgtEl>
                                          <p:spTgt spid="39"/>
                                        </p:tgtEl>
                                        <p:attrNameLst>
                                          <p:attrName>ppt_x</p:attrName>
                                        </p:attrNameLst>
                                      </p:cBhvr>
                                      <p:tavLst>
                                        <p:tav tm="0">
                                          <p:val>
                                            <p:strVal val="#ppt_x"/>
                                          </p:val>
                                        </p:tav>
                                        <p:tav tm="100000">
                                          <p:val>
                                            <p:strVal val="#ppt_x"/>
                                          </p:val>
                                        </p:tav>
                                      </p:tavLst>
                                    </p:anim>
                                    <p:anim calcmode="lin" valueType="num">
                                      <p:cBhvr>
                                        <p:cTn id="141" dur="1000" fill="hold"/>
                                        <p:tgtEl>
                                          <p:spTgt spid="39"/>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41"/>
                                        </p:tgtEl>
                                        <p:attrNameLst>
                                          <p:attrName>style.visibility</p:attrName>
                                        </p:attrNameLst>
                                      </p:cBhvr>
                                      <p:to>
                                        <p:strVal val="visible"/>
                                      </p:to>
                                    </p:set>
                                    <p:animEffect transition="in" filter="fade">
                                      <p:cBhvr>
                                        <p:cTn id="144" dur="1000"/>
                                        <p:tgtEl>
                                          <p:spTgt spid="41"/>
                                        </p:tgtEl>
                                      </p:cBhvr>
                                    </p:animEffect>
                                    <p:anim calcmode="lin" valueType="num">
                                      <p:cBhvr>
                                        <p:cTn id="145" dur="1000" fill="hold"/>
                                        <p:tgtEl>
                                          <p:spTgt spid="41"/>
                                        </p:tgtEl>
                                        <p:attrNameLst>
                                          <p:attrName>ppt_x</p:attrName>
                                        </p:attrNameLst>
                                      </p:cBhvr>
                                      <p:tavLst>
                                        <p:tav tm="0">
                                          <p:val>
                                            <p:strVal val="#ppt_x"/>
                                          </p:val>
                                        </p:tav>
                                        <p:tav tm="100000">
                                          <p:val>
                                            <p:strVal val="#ppt_x"/>
                                          </p:val>
                                        </p:tav>
                                      </p:tavLst>
                                    </p:anim>
                                    <p:anim calcmode="lin" valueType="num">
                                      <p:cBhvr>
                                        <p:cTn id="14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9"/>
                                        </p:tgtEl>
                                        <p:attrNameLst>
                                          <p:attrName>style.visibility</p:attrName>
                                        </p:attrNameLst>
                                      </p:cBhvr>
                                      <p:to>
                                        <p:strVal val="visible"/>
                                      </p:to>
                                    </p:set>
                                    <p:animEffect transition="in" filter="fade">
                                      <p:cBhvr>
                                        <p:cTn id="151" dur="1000"/>
                                        <p:tgtEl>
                                          <p:spTgt spid="9"/>
                                        </p:tgtEl>
                                      </p:cBhvr>
                                    </p:animEffect>
                                    <p:anim calcmode="lin" valueType="num">
                                      <p:cBhvr>
                                        <p:cTn id="152" dur="1000" fill="hold"/>
                                        <p:tgtEl>
                                          <p:spTgt spid="9"/>
                                        </p:tgtEl>
                                        <p:attrNameLst>
                                          <p:attrName>ppt_x</p:attrName>
                                        </p:attrNameLst>
                                      </p:cBhvr>
                                      <p:tavLst>
                                        <p:tav tm="0">
                                          <p:val>
                                            <p:strVal val="#ppt_x"/>
                                          </p:val>
                                        </p:tav>
                                        <p:tav tm="100000">
                                          <p:val>
                                            <p:strVal val="#ppt_x"/>
                                          </p:val>
                                        </p:tav>
                                      </p:tavLst>
                                    </p:anim>
                                    <p:anim calcmode="lin" valueType="num">
                                      <p:cBhvr>
                                        <p:cTn id="153" dur="1000" fill="hold"/>
                                        <p:tgtEl>
                                          <p:spTgt spid="9"/>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20"/>
                                        </p:tgtEl>
                                        <p:attrNameLst>
                                          <p:attrName>style.visibility</p:attrName>
                                        </p:attrNameLst>
                                      </p:cBhvr>
                                      <p:to>
                                        <p:strVal val="visible"/>
                                      </p:to>
                                    </p:set>
                                    <p:animEffect transition="in" filter="fade">
                                      <p:cBhvr>
                                        <p:cTn id="156" dur="1000"/>
                                        <p:tgtEl>
                                          <p:spTgt spid="20"/>
                                        </p:tgtEl>
                                      </p:cBhvr>
                                    </p:animEffect>
                                    <p:anim calcmode="lin" valueType="num">
                                      <p:cBhvr>
                                        <p:cTn id="157" dur="1000" fill="hold"/>
                                        <p:tgtEl>
                                          <p:spTgt spid="20"/>
                                        </p:tgtEl>
                                        <p:attrNameLst>
                                          <p:attrName>ppt_x</p:attrName>
                                        </p:attrNameLst>
                                      </p:cBhvr>
                                      <p:tavLst>
                                        <p:tav tm="0">
                                          <p:val>
                                            <p:strVal val="#ppt_x"/>
                                          </p:val>
                                        </p:tav>
                                        <p:tav tm="100000">
                                          <p:val>
                                            <p:strVal val="#ppt_x"/>
                                          </p:val>
                                        </p:tav>
                                      </p:tavLst>
                                    </p:anim>
                                    <p:anim calcmode="lin" valueType="num">
                                      <p:cBhvr>
                                        <p:cTn id="158" dur="1000" fill="hold"/>
                                        <p:tgtEl>
                                          <p:spTgt spid="20"/>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fade">
                                      <p:cBhvr>
                                        <p:cTn id="161" dur="1000"/>
                                        <p:tgtEl>
                                          <p:spTgt spid="21"/>
                                        </p:tgtEl>
                                      </p:cBhvr>
                                    </p:animEffect>
                                    <p:anim calcmode="lin" valueType="num">
                                      <p:cBhvr>
                                        <p:cTn id="162" dur="1000" fill="hold"/>
                                        <p:tgtEl>
                                          <p:spTgt spid="21"/>
                                        </p:tgtEl>
                                        <p:attrNameLst>
                                          <p:attrName>ppt_x</p:attrName>
                                        </p:attrNameLst>
                                      </p:cBhvr>
                                      <p:tavLst>
                                        <p:tav tm="0">
                                          <p:val>
                                            <p:strVal val="#ppt_x"/>
                                          </p:val>
                                        </p:tav>
                                        <p:tav tm="100000">
                                          <p:val>
                                            <p:strVal val="#ppt_x"/>
                                          </p:val>
                                        </p:tav>
                                      </p:tavLst>
                                    </p:anim>
                                    <p:anim calcmode="lin" valueType="num">
                                      <p:cBhvr>
                                        <p:cTn id="163" dur="1000" fill="hold"/>
                                        <p:tgtEl>
                                          <p:spTgt spid="21"/>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22"/>
                                        </p:tgtEl>
                                        <p:attrNameLst>
                                          <p:attrName>style.visibility</p:attrName>
                                        </p:attrNameLst>
                                      </p:cBhvr>
                                      <p:to>
                                        <p:strVal val="visible"/>
                                      </p:to>
                                    </p:set>
                                    <p:animEffect transition="in" filter="fade">
                                      <p:cBhvr>
                                        <p:cTn id="166" dur="1000"/>
                                        <p:tgtEl>
                                          <p:spTgt spid="22"/>
                                        </p:tgtEl>
                                      </p:cBhvr>
                                    </p:animEffect>
                                    <p:anim calcmode="lin" valueType="num">
                                      <p:cBhvr>
                                        <p:cTn id="167" dur="1000" fill="hold"/>
                                        <p:tgtEl>
                                          <p:spTgt spid="22"/>
                                        </p:tgtEl>
                                        <p:attrNameLst>
                                          <p:attrName>ppt_x</p:attrName>
                                        </p:attrNameLst>
                                      </p:cBhvr>
                                      <p:tavLst>
                                        <p:tav tm="0">
                                          <p:val>
                                            <p:strVal val="#ppt_x"/>
                                          </p:val>
                                        </p:tav>
                                        <p:tav tm="100000">
                                          <p:val>
                                            <p:strVal val="#ppt_x"/>
                                          </p:val>
                                        </p:tav>
                                      </p:tavLst>
                                    </p:anim>
                                    <p:anim calcmode="lin" valueType="num">
                                      <p:cBhvr>
                                        <p:cTn id="16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nodeType="clickEffect">
                                  <p:stCondLst>
                                    <p:cond delay="0"/>
                                  </p:stCondLst>
                                  <p:childTnLst>
                                    <p:set>
                                      <p:cBhvr>
                                        <p:cTn id="172" dur="1" fill="hold">
                                          <p:stCondLst>
                                            <p:cond delay="0"/>
                                          </p:stCondLst>
                                        </p:cTn>
                                        <p:tgtEl>
                                          <p:spTgt spid="35"/>
                                        </p:tgtEl>
                                        <p:attrNameLst>
                                          <p:attrName>style.visibility</p:attrName>
                                        </p:attrNameLst>
                                      </p:cBhvr>
                                      <p:to>
                                        <p:strVal val="visible"/>
                                      </p:to>
                                    </p:set>
                                    <p:animEffect transition="in" filter="fade">
                                      <p:cBhvr>
                                        <p:cTn id="173" dur="1000"/>
                                        <p:tgtEl>
                                          <p:spTgt spid="35"/>
                                        </p:tgtEl>
                                      </p:cBhvr>
                                    </p:animEffect>
                                    <p:anim calcmode="lin" valueType="num">
                                      <p:cBhvr>
                                        <p:cTn id="174" dur="1000" fill="hold"/>
                                        <p:tgtEl>
                                          <p:spTgt spid="35"/>
                                        </p:tgtEl>
                                        <p:attrNameLst>
                                          <p:attrName>ppt_x</p:attrName>
                                        </p:attrNameLst>
                                      </p:cBhvr>
                                      <p:tavLst>
                                        <p:tav tm="0">
                                          <p:val>
                                            <p:strVal val="#ppt_x"/>
                                          </p:val>
                                        </p:tav>
                                        <p:tav tm="100000">
                                          <p:val>
                                            <p:strVal val="#ppt_x"/>
                                          </p:val>
                                        </p:tav>
                                      </p:tavLst>
                                    </p:anim>
                                    <p:anim calcmode="lin" valueType="num">
                                      <p:cBhvr>
                                        <p:cTn id="175" dur="1000" fill="hold"/>
                                        <p:tgtEl>
                                          <p:spTgt spid="35"/>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36"/>
                                        </p:tgtEl>
                                        <p:attrNameLst>
                                          <p:attrName>style.visibility</p:attrName>
                                        </p:attrNameLst>
                                      </p:cBhvr>
                                      <p:to>
                                        <p:strVal val="visible"/>
                                      </p:to>
                                    </p:set>
                                    <p:animEffect transition="in" filter="fade">
                                      <p:cBhvr>
                                        <p:cTn id="178" dur="1000"/>
                                        <p:tgtEl>
                                          <p:spTgt spid="36"/>
                                        </p:tgtEl>
                                      </p:cBhvr>
                                    </p:animEffect>
                                    <p:anim calcmode="lin" valueType="num">
                                      <p:cBhvr>
                                        <p:cTn id="179" dur="1000" fill="hold"/>
                                        <p:tgtEl>
                                          <p:spTgt spid="36"/>
                                        </p:tgtEl>
                                        <p:attrNameLst>
                                          <p:attrName>ppt_x</p:attrName>
                                        </p:attrNameLst>
                                      </p:cBhvr>
                                      <p:tavLst>
                                        <p:tav tm="0">
                                          <p:val>
                                            <p:strVal val="#ppt_x"/>
                                          </p:val>
                                        </p:tav>
                                        <p:tav tm="100000">
                                          <p:val>
                                            <p:strVal val="#ppt_x"/>
                                          </p:val>
                                        </p:tav>
                                      </p:tavLst>
                                    </p:anim>
                                    <p:anim calcmode="lin" valueType="num">
                                      <p:cBhvr>
                                        <p:cTn id="180" dur="1000" fill="hold"/>
                                        <p:tgtEl>
                                          <p:spTgt spid="36"/>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0"/>
                                  </p:stCondLst>
                                  <p:childTnLst>
                                    <p:set>
                                      <p:cBhvr>
                                        <p:cTn id="182" dur="1" fill="hold">
                                          <p:stCondLst>
                                            <p:cond delay="0"/>
                                          </p:stCondLst>
                                        </p:cTn>
                                        <p:tgtEl>
                                          <p:spTgt spid="37"/>
                                        </p:tgtEl>
                                        <p:attrNameLst>
                                          <p:attrName>style.visibility</p:attrName>
                                        </p:attrNameLst>
                                      </p:cBhvr>
                                      <p:to>
                                        <p:strVal val="visible"/>
                                      </p:to>
                                    </p:set>
                                    <p:animEffect transition="in" filter="fade">
                                      <p:cBhvr>
                                        <p:cTn id="183" dur="1000"/>
                                        <p:tgtEl>
                                          <p:spTgt spid="37"/>
                                        </p:tgtEl>
                                      </p:cBhvr>
                                    </p:animEffect>
                                    <p:anim calcmode="lin" valueType="num">
                                      <p:cBhvr>
                                        <p:cTn id="184" dur="1000" fill="hold"/>
                                        <p:tgtEl>
                                          <p:spTgt spid="37"/>
                                        </p:tgtEl>
                                        <p:attrNameLst>
                                          <p:attrName>ppt_x</p:attrName>
                                        </p:attrNameLst>
                                      </p:cBhvr>
                                      <p:tavLst>
                                        <p:tav tm="0">
                                          <p:val>
                                            <p:strVal val="#ppt_x"/>
                                          </p:val>
                                        </p:tav>
                                        <p:tav tm="100000">
                                          <p:val>
                                            <p:strVal val="#ppt_x"/>
                                          </p:val>
                                        </p:tav>
                                      </p:tavLst>
                                    </p:anim>
                                    <p:anim calcmode="lin" valueType="num">
                                      <p:cBhvr>
                                        <p:cTn id="18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19"/>
                                        </p:tgtEl>
                                        <p:attrNameLst>
                                          <p:attrName>style.visibility</p:attrName>
                                        </p:attrNameLst>
                                      </p:cBhvr>
                                      <p:to>
                                        <p:strVal val="visible"/>
                                      </p:to>
                                    </p:set>
                                    <p:animEffect transition="in" filter="fade">
                                      <p:cBhvr>
                                        <p:cTn id="190" dur="1000"/>
                                        <p:tgtEl>
                                          <p:spTgt spid="19"/>
                                        </p:tgtEl>
                                      </p:cBhvr>
                                    </p:animEffect>
                                    <p:anim calcmode="lin" valueType="num">
                                      <p:cBhvr>
                                        <p:cTn id="191" dur="1000" fill="hold"/>
                                        <p:tgtEl>
                                          <p:spTgt spid="19"/>
                                        </p:tgtEl>
                                        <p:attrNameLst>
                                          <p:attrName>ppt_x</p:attrName>
                                        </p:attrNameLst>
                                      </p:cBhvr>
                                      <p:tavLst>
                                        <p:tav tm="0">
                                          <p:val>
                                            <p:strVal val="#ppt_x"/>
                                          </p:val>
                                        </p:tav>
                                        <p:tav tm="100000">
                                          <p:val>
                                            <p:strVal val="#ppt_x"/>
                                          </p:val>
                                        </p:tav>
                                      </p:tavLst>
                                    </p:anim>
                                    <p:anim calcmode="lin" valueType="num">
                                      <p:cBhvr>
                                        <p:cTn id="192" dur="1000" fill="hold"/>
                                        <p:tgtEl>
                                          <p:spTgt spid="19"/>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23"/>
                                        </p:tgtEl>
                                        <p:attrNameLst>
                                          <p:attrName>style.visibility</p:attrName>
                                        </p:attrNameLst>
                                      </p:cBhvr>
                                      <p:to>
                                        <p:strVal val="visible"/>
                                      </p:to>
                                    </p:set>
                                    <p:animEffect transition="in" filter="fade">
                                      <p:cBhvr>
                                        <p:cTn id="195" dur="1000"/>
                                        <p:tgtEl>
                                          <p:spTgt spid="23"/>
                                        </p:tgtEl>
                                      </p:cBhvr>
                                    </p:animEffect>
                                    <p:anim calcmode="lin" valueType="num">
                                      <p:cBhvr>
                                        <p:cTn id="196" dur="1000" fill="hold"/>
                                        <p:tgtEl>
                                          <p:spTgt spid="23"/>
                                        </p:tgtEl>
                                        <p:attrNameLst>
                                          <p:attrName>ppt_x</p:attrName>
                                        </p:attrNameLst>
                                      </p:cBhvr>
                                      <p:tavLst>
                                        <p:tav tm="0">
                                          <p:val>
                                            <p:strVal val="#ppt_x"/>
                                          </p:val>
                                        </p:tav>
                                        <p:tav tm="100000">
                                          <p:val>
                                            <p:strVal val="#ppt_x"/>
                                          </p:val>
                                        </p:tav>
                                      </p:tavLst>
                                    </p:anim>
                                    <p:anim calcmode="lin" valueType="num">
                                      <p:cBhvr>
                                        <p:cTn id="197" dur="1000" fill="hold"/>
                                        <p:tgtEl>
                                          <p:spTgt spid="23"/>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24"/>
                                        </p:tgtEl>
                                        <p:attrNameLst>
                                          <p:attrName>style.visibility</p:attrName>
                                        </p:attrNameLst>
                                      </p:cBhvr>
                                      <p:to>
                                        <p:strVal val="visible"/>
                                      </p:to>
                                    </p:set>
                                    <p:animEffect transition="in" filter="fade">
                                      <p:cBhvr>
                                        <p:cTn id="200" dur="1000"/>
                                        <p:tgtEl>
                                          <p:spTgt spid="24"/>
                                        </p:tgtEl>
                                      </p:cBhvr>
                                    </p:animEffect>
                                    <p:anim calcmode="lin" valueType="num">
                                      <p:cBhvr>
                                        <p:cTn id="201" dur="1000" fill="hold"/>
                                        <p:tgtEl>
                                          <p:spTgt spid="24"/>
                                        </p:tgtEl>
                                        <p:attrNameLst>
                                          <p:attrName>ppt_x</p:attrName>
                                        </p:attrNameLst>
                                      </p:cBhvr>
                                      <p:tavLst>
                                        <p:tav tm="0">
                                          <p:val>
                                            <p:strVal val="#ppt_x"/>
                                          </p:val>
                                        </p:tav>
                                        <p:tav tm="100000">
                                          <p:val>
                                            <p:strVal val="#ppt_x"/>
                                          </p:val>
                                        </p:tav>
                                      </p:tavLst>
                                    </p:anim>
                                    <p:anim calcmode="lin" valueType="num">
                                      <p:cBhvr>
                                        <p:cTn id="202" dur="1000" fill="hold"/>
                                        <p:tgtEl>
                                          <p:spTgt spid="24"/>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0"/>
                                  </p:stCondLst>
                                  <p:childTnLst>
                                    <p:set>
                                      <p:cBhvr>
                                        <p:cTn id="204" dur="1" fill="hold">
                                          <p:stCondLst>
                                            <p:cond delay="0"/>
                                          </p:stCondLst>
                                        </p:cTn>
                                        <p:tgtEl>
                                          <p:spTgt spid="32"/>
                                        </p:tgtEl>
                                        <p:attrNameLst>
                                          <p:attrName>style.visibility</p:attrName>
                                        </p:attrNameLst>
                                      </p:cBhvr>
                                      <p:to>
                                        <p:strVal val="visible"/>
                                      </p:to>
                                    </p:set>
                                    <p:animEffect transition="in" filter="fade">
                                      <p:cBhvr>
                                        <p:cTn id="205" dur="1000"/>
                                        <p:tgtEl>
                                          <p:spTgt spid="32"/>
                                        </p:tgtEl>
                                      </p:cBhvr>
                                    </p:animEffect>
                                    <p:anim calcmode="lin" valueType="num">
                                      <p:cBhvr>
                                        <p:cTn id="206" dur="1000" fill="hold"/>
                                        <p:tgtEl>
                                          <p:spTgt spid="32"/>
                                        </p:tgtEl>
                                        <p:attrNameLst>
                                          <p:attrName>ppt_x</p:attrName>
                                        </p:attrNameLst>
                                      </p:cBhvr>
                                      <p:tavLst>
                                        <p:tav tm="0">
                                          <p:val>
                                            <p:strVal val="#ppt_x"/>
                                          </p:val>
                                        </p:tav>
                                        <p:tav tm="100000">
                                          <p:val>
                                            <p:strVal val="#ppt_x"/>
                                          </p:val>
                                        </p:tav>
                                      </p:tavLst>
                                    </p:anim>
                                    <p:anim calcmode="lin" valueType="num">
                                      <p:cBhvr>
                                        <p:cTn id="207" dur="1000" fill="hold"/>
                                        <p:tgtEl>
                                          <p:spTgt spid="32"/>
                                        </p:tgtEl>
                                        <p:attrNameLst>
                                          <p:attrName>ppt_y</p:attrName>
                                        </p:attrNameLst>
                                      </p:cBhvr>
                                      <p:tavLst>
                                        <p:tav tm="0">
                                          <p:val>
                                            <p:strVal val="#ppt_y+.1"/>
                                          </p:val>
                                        </p:tav>
                                        <p:tav tm="100000">
                                          <p:val>
                                            <p:strVal val="#ppt_y"/>
                                          </p:val>
                                        </p:tav>
                                      </p:tavLst>
                                    </p:anim>
                                  </p:childTnLst>
                                </p:cTn>
                              </p:par>
                              <p:par>
                                <p:cTn id="208" presetID="42" presetClass="entr" presetSubtype="0" fill="hold" grpId="0" nodeType="withEffect">
                                  <p:stCondLst>
                                    <p:cond delay="0"/>
                                  </p:stCondLst>
                                  <p:childTnLst>
                                    <p:set>
                                      <p:cBhvr>
                                        <p:cTn id="209" dur="1" fill="hold">
                                          <p:stCondLst>
                                            <p:cond delay="0"/>
                                          </p:stCondLst>
                                        </p:cTn>
                                        <p:tgtEl>
                                          <p:spTgt spid="34"/>
                                        </p:tgtEl>
                                        <p:attrNameLst>
                                          <p:attrName>style.visibility</p:attrName>
                                        </p:attrNameLst>
                                      </p:cBhvr>
                                      <p:to>
                                        <p:strVal val="visible"/>
                                      </p:to>
                                    </p:set>
                                    <p:animEffect transition="in" filter="fade">
                                      <p:cBhvr>
                                        <p:cTn id="210" dur="1000"/>
                                        <p:tgtEl>
                                          <p:spTgt spid="34"/>
                                        </p:tgtEl>
                                      </p:cBhvr>
                                    </p:animEffect>
                                    <p:anim calcmode="lin" valueType="num">
                                      <p:cBhvr>
                                        <p:cTn id="211" dur="1000" fill="hold"/>
                                        <p:tgtEl>
                                          <p:spTgt spid="34"/>
                                        </p:tgtEl>
                                        <p:attrNameLst>
                                          <p:attrName>ppt_x</p:attrName>
                                        </p:attrNameLst>
                                      </p:cBhvr>
                                      <p:tavLst>
                                        <p:tav tm="0">
                                          <p:val>
                                            <p:strVal val="#ppt_x"/>
                                          </p:val>
                                        </p:tav>
                                        <p:tav tm="100000">
                                          <p:val>
                                            <p:strVal val="#ppt_x"/>
                                          </p:val>
                                        </p:tav>
                                      </p:tavLst>
                                    </p:anim>
                                    <p:anim calcmode="lin" valueType="num">
                                      <p:cBhvr>
                                        <p:cTn id="21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42"/>
                                        </p:tgtEl>
                                        <p:attrNameLst>
                                          <p:attrName>style.visibility</p:attrName>
                                        </p:attrNameLst>
                                      </p:cBhvr>
                                      <p:to>
                                        <p:strVal val="visible"/>
                                      </p:to>
                                    </p:set>
                                    <p:animEffect transition="in" filter="fade">
                                      <p:cBhvr>
                                        <p:cTn id="217" dur="1000"/>
                                        <p:tgtEl>
                                          <p:spTgt spid="42"/>
                                        </p:tgtEl>
                                      </p:cBhvr>
                                    </p:animEffect>
                                    <p:anim calcmode="lin" valueType="num">
                                      <p:cBhvr>
                                        <p:cTn id="218" dur="1000" fill="hold"/>
                                        <p:tgtEl>
                                          <p:spTgt spid="42"/>
                                        </p:tgtEl>
                                        <p:attrNameLst>
                                          <p:attrName>ppt_x</p:attrName>
                                        </p:attrNameLst>
                                      </p:cBhvr>
                                      <p:tavLst>
                                        <p:tav tm="0">
                                          <p:val>
                                            <p:strVal val="#ppt_x"/>
                                          </p:val>
                                        </p:tav>
                                        <p:tav tm="100000">
                                          <p:val>
                                            <p:strVal val="#ppt_x"/>
                                          </p:val>
                                        </p:tav>
                                      </p:tavLst>
                                    </p:anim>
                                    <p:anim calcmode="lin" valueType="num">
                                      <p:cBhvr>
                                        <p:cTn id="21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47"/>
                                        </p:tgtEl>
                                        <p:attrNameLst>
                                          <p:attrName>style.visibility</p:attrName>
                                        </p:attrNameLst>
                                      </p:cBhvr>
                                      <p:to>
                                        <p:strVal val="visible"/>
                                      </p:to>
                                    </p:set>
                                    <p:animEffect transition="in" filter="fade">
                                      <p:cBhvr>
                                        <p:cTn id="224" dur="1000"/>
                                        <p:tgtEl>
                                          <p:spTgt spid="47"/>
                                        </p:tgtEl>
                                      </p:cBhvr>
                                    </p:animEffect>
                                    <p:anim calcmode="lin" valueType="num">
                                      <p:cBhvr>
                                        <p:cTn id="225" dur="1000" fill="hold"/>
                                        <p:tgtEl>
                                          <p:spTgt spid="47"/>
                                        </p:tgtEl>
                                        <p:attrNameLst>
                                          <p:attrName>ppt_x</p:attrName>
                                        </p:attrNameLst>
                                      </p:cBhvr>
                                      <p:tavLst>
                                        <p:tav tm="0">
                                          <p:val>
                                            <p:strVal val="#ppt_x"/>
                                          </p:val>
                                        </p:tav>
                                        <p:tav tm="100000">
                                          <p:val>
                                            <p:strVal val="#ppt_x"/>
                                          </p:val>
                                        </p:tav>
                                      </p:tavLst>
                                    </p:anim>
                                    <p:anim calcmode="lin" valueType="num">
                                      <p:cBhvr>
                                        <p:cTn id="22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52"/>
                                        </p:tgtEl>
                                        <p:attrNameLst>
                                          <p:attrName>style.visibility</p:attrName>
                                        </p:attrNameLst>
                                      </p:cBhvr>
                                      <p:to>
                                        <p:strVal val="visible"/>
                                      </p:to>
                                    </p:set>
                                    <p:animEffect transition="in" filter="fade">
                                      <p:cBhvr>
                                        <p:cTn id="231" dur="1000"/>
                                        <p:tgtEl>
                                          <p:spTgt spid="52"/>
                                        </p:tgtEl>
                                      </p:cBhvr>
                                    </p:animEffect>
                                    <p:anim calcmode="lin" valueType="num">
                                      <p:cBhvr>
                                        <p:cTn id="232" dur="1000" fill="hold"/>
                                        <p:tgtEl>
                                          <p:spTgt spid="52"/>
                                        </p:tgtEl>
                                        <p:attrNameLst>
                                          <p:attrName>ppt_x</p:attrName>
                                        </p:attrNameLst>
                                      </p:cBhvr>
                                      <p:tavLst>
                                        <p:tav tm="0">
                                          <p:val>
                                            <p:strVal val="#ppt_x"/>
                                          </p:val>
                                        </p:tav>
                                        <p:tav tm="100000">
                                          <p:val>
                                            <p:strVal val="#ppt_x"/>
                                          </p:val>
                                        </p:tav>
                                      </p:tavLst>
                                    </p:anim>
                                    <p:anim calcmode="lin" valueType="num">
                                      <p:cBhvr>
                                        <p:cTn id="23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42" presetClass="entr" presetSubtype="0" fill="hold" nodeType="clickEffect">
                                  <p:stCondLst>
                                    <p:cond delay="0"/>
                                  </p:stCondLst>
                                  <p:childTnLst>
                                    <p:set>
                                      <p:cBhvr>
                                        <p:cTn id="237" dur="1" fill="hold">
                                          <p:stCondLst>
                                            <p:cond delay="0"/>
                                          </p:stCondLst>
                                        </p:cTn>
                                        <p:tgtEl>
                                          <p:spTgt spid="57"/>
                                        </p:tgtEl>
                                        <p:attrNameLst>
                                          <p:attrName>style.visibility</p:attrName>
                                        </p:attrNameLst>
                                      </p:cBhvr>
                                      <p:to>
                                        <p:strVal val="visible"/>
                                      </p:to>
                                    </p:set>
                                    <p:animEffect transition="in" filter="fade">
                                      <p:cBhvr>
                                        <p:cTn id="238" dur="1000"/>
                                        <p:tgtEl>
                                          <p:spTgt spid="57"/>
                                        </p:tgtEl>
                                      </p:cBhvr>
                                    </p:animEffect>
                                    <p:anim calcmode="lin" valueType="num">
                                      <p:cBhvr>
                                        <p:cTn id="239" dur="1000" fill="hold"/>
                                        <p:tgtEl>
                                          <p:spTgt spid="57"/>
                                        </p:tgtEl>
                                        <p:attrNameLst>
                                          <p:attrName>ppt_x</p:attrName>
                                        </p:attrNameLst>
                                      </p:cBhvr>
                                      <p:tavLst>
                                        <p:tav tm="0">
                                          <p:val>
                                            <p:strVal val="#ppt_x"/>
                                          </p:val>
                                        </p:tav>
                                        <p:tav tm="100000">
                                          <p:val>
                                            <p:strVal val="#ppt_x"/>
                                          </p:val>
                                        </p:tav>
                                      </p:tavLst>
                                    </p:anim>
                                    <p:anim calcmode="lin" valueType="num">
                                      <p:cBhvr>
                                        <p:cTn id="240"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0" grpId="0"/>
      <p:bldP spid="11" grpId="0" animBg="1"/>
      <p:bldP spid="12" grpId="0" animBg="1"/>
      <p:bldP spid="13" grpId="0" animBg="1"/>
      <p:bldP spid="14" grpId="0"/>
      <p:bldP spid="15" grpId="0" animBg="1"/>
      <p:bldP spid="20" grpId="0"/>
      <p:bldP spid="21" grpId="0" animBg="1"/>
      <p:bldP spid="23" grpId="0"/>
      <p:bldP spid="24" grpId="0" animBg="1"/>
      <p:bldP spid="27" grpId="0"/>
      <p:bldP spid="28" grpId="0" animBg="1"/>
      <p:bldP spid="33" grpId="0"/>
      <p:bldP spid="34" grpId="0"/>
      <p:bldP spid="36"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7F9F5-22EA-8892-CAEF-A78E27B1B4D2}"/>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AE5EE139-BF0F-0139-1E39-965493AB0E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Metin kutusu 2">
            <a:extLst>
              <a:ext uri="{FF2B5EF4-FFF2-40B4-BE49-F238E27FC236}">
                <a16:creationId xmlns:a16="http://schemas.microsoft.com/office/drawing/2014/main" id="{D6E1C296-76A9-4F47-8658-08FA057B8D34}"/>
              </a:ext>
            </a:extLst>
          </p:cNvPr>
          <p:cNvSpPr txBox="1"/>
          <p:nvPr/>
        </p:nvSpPr>
        <p:spPr>
          <a:xfrm>
            <a:off x="295055" y="1723829"/>
            <a:ext cx="5018804" cy="1754326"/>
          </a:xfrm>
          <a:prstGeom prst="rect">
            <a:avLst/>
          </a:prstGeom>
          <a:noFill/>
        </p:spPr>
        <p:txBody>
          <a:bodyPr wrap="square">
            <a:spAutoFit/>
          </a:bodyPr>
          <a:lstStyle/>
          <a:p>
            <a:r>
              <a:rPr lang="tr-TR" dirty="0">
                <a:solidFill>
                  <a:prstClr val="black"/>
                </a:solidFill>
              </a:rPr>
              <a:t>Bir araç sert ya da engebeli yüzeylerde hareket ederken, bu hareket süspansiyon parçalarının kolayca hareket etmesini sağlar. Doğası gereği esnek bir yapıya sahip olan kauçuk, gürültü ve titreşimlerin aracın şasisine iletiminin en aza indirgenmesini sağlar.</a:t>
            </a:r>
          </a:p>
        </p:txBody>
      </p:sp>
      <p:pic>
        <p:nvPicPr>
          <p:cNvPr id="4" name="Resim 3">
            <a:extLst>
              <a:ext uri="{FF2B5EF4-FFF2-40B4-BE49-F238E27FC236}">
                <a16:creationId xmlns:a16="http://schemas.microsoft.com/office/drawing/2014/main" id="{F826669E-F902-B865-B484-9219B370A361}"/>
              </a:ext>
            </a:extLst>
          </p:cNvPr>
          <p:cNvPicPr>
            <a:picLocks noChangeAspect="1"/>
          </p:cNvPicPr>
          <p:nvPr/>
        </p:nvPicPr>
        <p:blipFill>
          <a:blip r:embed="rId3"/>
          <a:stretch>
            <a:fillRect/>
          </a:stretch>
        </p:blipFill>
        <p:spPr>
          <a:xfrm>
            <a:off x="5251467" y="1732537"/>
            <a:ext cx="6144724" cy="2511816"/>
          </a:xfrm>
          <a:prstGeom prst="rect">
            <a:avLst/>
          </a:prstGeom>
        </p:spPr>
      </p:pic>
      <p:sp>
        <p:nvSpPr>
          <p:cNvPr id="5" name="Metin kutusu 4">
            <a:extLst>
              <a:ext uri="{FF2B5EF4-FFF2-40B4-BE49-F238E27FC236}">
                <a16:creationId xmlns:a16="http://schemas.microsoft.com/office/drawing/2014/main" id="{B34BE9B2-1AD8-9FC6-85BC-515959F9899A}"/>
              </a:ext>
            </a:extLst>
          </p:cNvPr>
          <p:cNvSpPr txBox="1"/>
          <p:nvPr/>
        </p:nvSpPr>
        <p:spPr>
          <a:xfrm>
            <a:off x="295055" y="3523592"/>
            <a:ext cx="2887009" cy="369332"/>
          </a:xfrm>
          <a:prstGeom prst="rect">
            <a:avLst/>
          </a:prstGeom>
          <a:noFill/>
        </p:spPr>
        <p:txBody>
          <a:bodyPr wrap="none" rtlCol="0">
            <a:spAutoFit/>
          </a:bodyPr>
          <a:lstStyle/>
          <a:p>
            <a:r>
              <a:rPr lang="tr-TR" dirty="0">
                <a:solidFill>
                  <a:prstClr val="black"/>
                </a:solidFill>
              </a:rPr>
              <a:t>Burçlarının çalışma yönleri;</a:t>
            </a:r>
          </a:p>
        </p:txBody>
      </p:sp>
      <p:pic>
        <p:nvPicPr>
          <p:cNvPr id="7" name="Resim 6">
            <a:extLst>
              <a:ext uri="{FF2B5EF4-FFF2-40B4-BE49-F238E27FC236}">
                <a16:creationId xmlns:a16="http://schemas.microsoft.com/office/drawing/2014/main" id="{8609EC3F-7592-7E0A-EBA9-B7E669A66C31}"/>
              </a:ext>
            </a:extLst>
          </p:cNvPr>
          <p:cNvPicPr>
            <a:picLocks noChangeAspect="1"/>
          </p:cNvPicPr>
          <p:nvPr/>
        </p:nvPicPr>
        <p:blipFill>
          <a:blip r:embed="rId4"/>
          <a:stretch>
            <a:fillRect/>
          </a:stretch>
        </p:blipFill>
        <p:spPr>
          <a:xfrm>
            <a:off x="3266253" y="4339431"/>
            <a:ext cx="8129938" cy="1759668"/>
          </a:xfrm>
          <a:prstGeom prst="rect">
            <a:avLst/>
          </a:prstGeom>
        </p:spPr>
      </p:pic>
      <p:grpSp>
        <p:nvGrpSpPr>
          <p:cNvPr id="8" name="Grup 7">
            <a:extLst>
              <a:ext uri="{FF2B5EF4-FFF2-40B4-BE49-F238E27FC236}">
                <a16:creationId xmlns:a16="http://schemas.microsoft.com/office/drawing/2014/main" id="{FB9C8D3F-8537-4BF0-1675-8AD5A9B80EF8}"/>
              </a:ext>
            </a:extLst>
          </p:cNvPr>
          <p:cNvGrpSpPr/>
          <p:nvPr/>
        </p:nvGrpSpPr>
        <p:grpSpPr>
          <a:xfrm>
            <a:off x="686143" y="3866110"/>
            <a:ext cx="2148562" cy="2407721"/>
            <a:chOff x="10548942" y="4717485"/>
            <a:chExt cx="1424395" cy="1579708"/>
          </a:xfrm>
        </p:grpSpPr>
        <p:pic>
          <p:nvPicPr>
            <p:cNvPr id="9" name="Resim 8">
              <a:extLst>
                <a:ext uri="{FF2B5EF4-FFF2-40B4-BE49-F238E27FC236}">
                  <a16:creationId xmlns:a16="http://schemas.microsoft.com/office/drawing/2014/main" id="{C5C6D470-CA3B-0C20-CF76-42374B623E1E}"/>
                </a:ext>
              </a:extLst>
            </p:cNvPr>
            <p:cNvPicPr>
              <a:picLocks noChangeAspect="1"/>
            </p:cNvPicPr>
            <p:nvPr/>
          </p:nvPicPr>
          <p:blipFill>
            <a:blip r:embed="rId5"/>
            <a:stretch>
              <a:fillRect/>
            </a:stretch>
          </p:blipFill>
          <p:spPr>
            <a:xfrm>
              <a:off x="10548942" y="4825977"/>
              <a:ext cx="1278720" cy="1471216"/>
            </a:xfrm>
            <a:prstGeom prst="rect">
              <a:avLst/>
            </a:prstGeom>
          </p:spPr>
        </p:pic>
        <p:grpSp>
          <p:nvGrpSpPr>
            <p:cNvPr id="10" name="Grup 9">
              <a:extLst>
                <a:ext uri="{FF2B5EF4-FFF2-40B4-BE49-F238E27FC236}">
                  <a16:creationId xmlns:a16="http://schemas.microsoft.com/office/drawing/2014/main" id="{54BFB0F4-8339-682E-BCFA-7257B81AD3BC}"/>
                </a:ext>
              </a:extLst>
            </p:cNvPr>
            <p:cNvGrpSpPr/>
            <p:nvPr/>
          </p:nvGrpSpPr>
          <p:grpSpPr>
            <a:xfrm>
              <a:off x="10714583" y="4717485"/>
              <a:ext cx="1258754" cy="1417849"/>
              <a:chOff x="798572" y="3861165"/>
              <a:chExt cx="2099129" cy="2793700"/>
            </a:xfrm>
          </p:grpSpPr>
          <p:sp>
            <p:nvSpPr>
              <p:cNvPr id="11" name="Metin kutusu 10">
                <a:extLst>
                  <a:ext uri="{FF2B5EF4-FFF2-40B4-BE49-F238E27FC236}">
                    <a16:creationId xmlns:a16="http://schemas.microsoft.com/office/drawing/2014/main" id="{162D4FF4-58B2-A91D-9F6C-671263BD9BEA}"/>
                  </a:ext>
                </a:extLst>
              </p:cNvPr>
              <p:cNvSpPr txBox="1"/>
              <p:nvPr/>
            </p:nvSpPr>
            <p:spPr>
              <a:xfrm>
                <a:off x="798572" y="4228568"/>
                <a:ext cx="448723" cy="488981"/>
              </a:xfrm>
              <a:prstGeom prst="rect">
                <a:avLst/>
              </a:prstGeom>
              <a:noFill/>
            </p:spPr>
            <p:txBody>
              <a:bodyPr wrap="none" rtlCol="0">
                <a:spAutoFit/>
              </a:bodyPr>
              <a:lstStyle/>
              <a:p>
                <a:r>
                  <a:rPr lang="tr-TR" b="1" dirty="0">
                    <a:solidFill>
                      <a:prstClr val="black"/>
                    </a:solidFill>
                    <a:latin typeface="Calibri"/>
                  </a:rPr>
                  <a:t>Rz</a:t>
                </a:r>
              </a:p>
            </p:txBody>
          </p:sp>
          <p:sp>
            <p:nvSpPr>
              <p:cNvPr id="12" name="Metin kutusu 11">
                <a:extLst>
                  <a:ext uri="{FF2B5EF4-FFF2-40B4-BE49-F238E27FC236}">
                    <a16:creationId xmlns:a16="http://schemas.microsoft.com/office/drawing/2014/main" id="{9B8BB8FE-A972-E90D-D705-0CA4A3E1C954}"/>
                  </a:ext>
                </a:extLst>
              </p:cNvPr>
              <p:cNvSpPr txBox="1"/>
              <p:nvPr/>
            </p:nvSpPr>
            <p:spPr>
              <a:xfrm>
                <a:off x="2161387" y="4673830"/>
                <a:ext cx="465455" cy="488981"/>
              </a:xfrm>
              <a:prstGeom prst="rect">
                <a:avLst/>
              </a:prstGeom>
              <a:noFill/>
            </p:spPr>
            <p:txBody>
              <a:bodyPr wrap="none" rtlCol="0">
                <a:spAutoFit/>
              </a:bodyPr>
              <a:lstStyle/>
              <a:p>
                <a:r>
                  <a:rPr lang="tr-TR" b="1" dirty="0">
                    <a:solidFill>
                      <a:prstClr val="black"/>
                    </a:solidFill>
                    <a:latin typeface="Calibri"/>
                  </a:rPr>
                  <a:t>Ry</a:t>
                </a:r>
              </a:p>
            </p:txBody>
          </p:sp>
          <p:sp>
            <p:nvSpPr>
              <p:cNvPr id="13" name="Metin kutusu 12">
                <a:extLst>
                  <a:ext uri="{FF2B5EF4-FFF2-40B4-BE49-F238E27FC236}">
                    <a16:creationId xmlns:a16="http://schemas.microsoft.com/office/drawing/2014/main" id="{0395A3CE-52F0-57A3-047B-5929A5ED9252}"/>
                  </a:ext>
                </a:extLst>
              </p:cNvPr>
              <p:cNvSpPr txBox="1"/>
              <p:nvPr/>
            </p:nvSpPr>
            <p:spPr>
              <a:xfrm>
                <a:off x="1729932" y="5580648"/>
                <a:ext cx="464674" cy="488981"/>
              </a:xfrm>
              <a:prstGeom prst="rect">
                <a:avLst/>
              </a:prstGeom>
              <a:noFill/>
            </p:spPr>
            <p:txBody>
              <a:bodyPr wrap="none" rtlCol="0">
                <a:spAutoFit/>
              </a:bodyPr>
              <a:lstStyle/>
              <a:p>
                <a:r>
                  <a:rPr lang="tr-TR" b="1" dirty="0">
                    <a:solidFill>
                      <a:prstClr val="black"/>
                    </a:solidFill>
                    <a:latin typeface="Calibri"/>
                  </a:rPr>
                  <a:t>Rx</a:t>
                </a:r>
              </a:p>
            </p:txBody>
          </p:sp>
          <p:sp>
            <p:nvSpPr>
              <p:cNvPr id="14" name="Metin kutusu 13">
                <a:extLst>
                  <a:ext uri="{FF2B5EF4-FFF2-40B4-BE49-F238E27FC236}">
                    <a16:creationId xmlns:a16="http://schemas.microsoft.com/office/drawing/2014/main" id="{A015DE22-2B1F-4FC8-DD08-738993BD0C36}"/>
                  </a:ext>
                </a:extLst>
              </p:cNvPr>
              <p:cNvSpPr txBox="1"/>
              <p:nvPr/>
            </p:nvSpPr>
            <p:spPr>
              <a:xfrm>
                <a:off x="1397661" y="3861165"/>
                <a:ext cx="326442" cy="488981"/>
              </a:xfrm>
              <a:prstGeom prst="rect">
                <a:avLst/>
              </a:prstGeom>
              <a:noFill/>
            </p:spPr>
            <p:txBody>
              <a:bodyPr wrap="none" rtlCol="0">
                <a:spAutoFit/>
              </a:bodyPr>
              <a:lstStyle/>
              <a:p>
                <a:r>
                  <a:rPr lang="tr-TR" b="1" dirty="0">
                    <a:solidFill>
                      <a:prstClr val="black"/>
                    </a:solidFill>
                    <a:latin typeface="Calibri"/>
                  </a:rPr>
                  <a:t>Z</a:t>
                </a:r>
              </a:p>
            </p:txBody>
          </p:sp>
          <p:sp>
            <p:nvSpPr>
              <p:cNvPr id="15" name="Metin kutusu 14">
                <a:extLst>
                  <a:ext uri="{FF2B5EF4-FFF2-40B4-BE49-F238E27FC236}">
                    <a16:creationId xmlns:a16="http://schemas.microsoft.com/office/drawing/2014/main" id="{94E5453B-EF29-972C-E048-2FF4F367AC49}"/>
                  </a:ext>
                </a:extLst>
              </p:cNvPr>
              <p:cNvSpPr txBox="1"/>
              <p:nvPr/>
            </p:nvSpPr>
            <p:spPr>
              <a:xfrm>
                <a:off x="2560626" y="5056691"/>
                <a:ext cx="337075" cy="488981"/>
              </a:xfrm>
              <a:prstGeom prst="rect">
                <a:avLst/>
              </a:prstGeom>
              <a:noFill/>
            </p:spPr>
            <p:txBody>
              <a:bodyPr wrap="none" rtlCol="0">
                <a:spAutoFit/>
              </a:bodyPr>
              <a:lstStyle/>
              <a:p>
                <a:r>
                  <a:rPr lang="tr-TR" b="1" dirty="0">
                    <a:solidFill>
                      <a:prstClr val="black"/>
                    </a:solidFill>
                    <a:latin typeface="Calibri"/>
                  </a:rPr>
                  <a:t>Y</a:t>
                </a:r>
              </a:p>
            </p:txBody>
          </p:sp>
          <p:sp>
            <p:nvSpPr>
              <p:cNvPr id="16" name="Metin kutusu 15">
                <a:extLst>
                  <a:ext uri="{FF2B5EF4-FFF2-40B4-BE49-F238E27FC236}">
                    <a16:creationId xmlns:a16="http://schemas.microsoft.com/office/drawing/2014/main" id="{AA42F0C0-F7ED-DF71-8925-CBC66CAE8139}"/>
                  </a:ext>
                </a:extLst>
              </p:cNvPr>
              <p:cNvSpPr txBox="1"/>
              <p:nvPr/>
            </p:nvSpPr>
            <p:spPr>
              <a:xfrm>
                <a:off x="2288823" y="6165884"/>
                <a:ext cx="344164" cy="488981"/>
              </a:xfrm>
              <a:prstGeom prst="rect">
                <a:avLst/>
              </a:prstGeom>
              <a:noFill/>
            </p:spPr>
            <p:txBody>
              <a:bodyPr wrap="none" rtlCol="0">
                <a:spAutoFit/>
              </a:bodyPr>
              <a:lstStyle/>
              <a:p>
                <a:r>
                  <a:rPr lang="tr-TR" b="1" dirty="0">
                    <a:solidFill>
                      <a:prstClr val="black"/>
                    </a:solidFill>
                    <a:latin typeface="Calibri"/>
                  </a:rPr>
                  <a:t>X</a:t>
                </a:r>
              </a:p>
            </p:txBody>
          </p:sp>
        </p:grpSp>
      </p:grpSp>
      <p:sp>
        <p:nvSpPr>
          <p:cNvPr id="17" name="Metin kutusu 16">
            <a:extLst>
              <a:ext uri="{FF2B5EF4-FFF2-40B4-BE49-F238E27FC236}">
                <a16:creationId xmlns:a16="http://schemas.microsoft.com/office/drawing/2014/main" id="{438EEDAA-484B-C029-7848-AEE2DCAA2C69}"/>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TİTREŞİM SÖNÜMLEYİCİ BURÇLARIN ÇALIŞMA PRENSİBİ</a:t>
            </a:r>
            <a:endParaRPr lang="tr-TR" sz="2000" dirty="0"/>
          </a:p>
        </p:txBody>
      </p:sp>
    </p:spTree>
    <p:extLst>
      <p:ext uri="{BB962C8B-B14F-4D97-AF65-F5344CB8AC3E}">
        <p14:creationId xmlns:p14="http://schemas.microsoft.com/office/powerpoint/2010/main" val="1422231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66B9C-8A6F-58F5-5E43-5F042EC8921A}"/>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2009A7B6-9879-B7FE-D9D9-3F5376929D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7" name="Metin kutusu 16">
            <a:extLst>
              <a:ext uri="{FF2B5EF4-FFF2-40B4-BE49-F238E27FC236}">
                <a16:creationId xmlns:a16="http://schemas.microsoft.com/office/drawing/2014/main" id="{973B5805-B5BB-E01A-9938-D81F186247B9}"/>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TİTREŞİM SÖNÜMLEYİCİ BURÇ TİPLERİ</a:t>
            </a:r>
            <a:endParaRPr lang="tr-TR" sz="2000" dirty="0"/>
          </a:p>
        </p:txBody>
      </p:sp>
      <p:pic>
        <p:nvPicPr>
          <p:cNvPr id="6" name="Resim 5">
            <a:extLst>
              <a:ext uri="{FF2B5EF4-FFF2-40B4-BE49-F238E27FC236}">
                <a16:creationId xmlns:a16="http://schemas.microsoft.com/office/drawing/2014/main" id="{49DE6016-6910-F6FC-A0EE-32B35407BCD6}"/>
              </a:ext>
            </a:extLst>
          </p:cNvPr>
          <p:cNvPicPr>
            <a:picLocks noChangeAspect="1"/>
          </p:cNvPicPr>
          <p:nvPr/>
        </p:nvPicPr>
        <p:blipFill>
          <a:blip r:embed="rId3"/>
          <a:stretch>
            <a:fillRect/>
          </a:stretch>
        </p:blipFill>
        <p:spPr>
          <a:xfrm>
            <a:off x="1603163" y="1640105"/>
            <a:ext cx="8486774" cy="4548437"/>
          </a:xfrm>
          <a:prstGeom prst="rect">
            <a:avLst/>
          </a:prstGeom>
        </p:spPr>
      </p:pic>
    </p:spTree>
    <p:extLst>
      <p:ext uri="{BB962C8B-B14F-4D97-AF65-F5344CB8AC3E}">
        <p14:creationId xmlns:p14="http://schemas.microsoft.com/office/powerpoint/2010/main" val="2137376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7802A-96F8-D3CD-4230-3A87B14DC9BE}"/>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80882912-2653-3076-4D3F-ADDA37F5D9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7" name="Metin kutusu 16">
            <a:extLst>
              <a:ext uri="{FF2B5EF4-FFF2-40B4-BE49-F238E27FC236}">
                <a16:creationId xmlns:a16="http://schemas.microsoft.com/office/drawing/2014/main" id="{C053318D-D441-C3F0-57E1-0CAA53C4DC1C}"/>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ÇALIŞMAYA NEDEN İHTİYAÇ VAR?</a:t>
            </a:r>
            <a:endParaRPr lang="tr-TR" sz="2000" dirty="0"/>
          </a:p>
        </p:txBody>
      </p:sp>
      <p:sp>
        <p:nvSpPr>
          <p:cNvPr id="3" name="Metin kutusu 2">
            <a:extLst>
              <a:ext uri="{FF2B5EF4-FFF2-40B4-BE49-F238E27FC236}">
                <a16:creationId xmlns:a16="http://schemas.microsoft.com/office/drawing/2014/main" id="{BCB6C0CC-6339-1A3B-9C44-CB77455281D6}"/>
              </a:ext>
            </a:extLst>
          </p:cNvPr>
          <p:cNvSpPr txBox="1"/>
          <p:nvPr/>
        </p:nvSpPr>
        <p:spPr>
          <a:xfrm>
            <a:off x="639302" y="1640105"/>
            <a:ext cx="11033889" cy="1477328"/>
          </a:xfrm>
          <a:prstGeom prst="rect">
            <a:avLst/>
          </a:prstGeom>
          <a:noFill/>
        </p:spPr>
        <p:txBody>
          <a:bodyPr wrap="square" rtlCol="0">
            <a:spAutoFit/>
          </a:bodyPr>
          <a:lstStyle/>
          <a:p>
            <a:pPr marL="285750" indent="-285750">
              <a:buFont typeface="Wingdings" panose="05000000000000000000" pitchFamily="2" charset="2"/>
              <a:buChar char="ü"/>
            </a:pPr>
            <a:r>
              <a:rPr lang="tr-TR" dirty="0">
                <a:solidFill>
                  <a:prstClr val="black"/>
                </a:solidFill>
              </a:rPr>
              <a:t>Firma bünyesindeki 1000'den fazla parçanın tasarım verilerini kullanarak, yeni geliştirilecek parçaların makine öğrenme ve yapay zeka yöntemleriyle daha hızlı ve verimli bir şekilde tasarlanmasını sağlamak</a:t>
            </a:r>
          </a:p>
          <a:p>
            <a:pPr marL="285750" indent="-285750">
              <a:buFont typeface="Wingdings" panose="05000000000000000000" pitchFamily="2" charset="2"/>
              <a:buChar char="ü"/>
            </a:pPr>
            <a:r>
              <a:rPr lang="tr-TR" dirty="0">
                <a:solidFill>
                  <a:prstClr val="black"/>
                </a:solidFill>
              </a:rPr>
              <a:t>Tasarım ve geliştirme maliyetlerini minimize ederek sektöre hızlı cevap verebilmek</a:t>
            </a:r>
          </a:p>
          <a:p>
            <a:endParaRPr lang="tr-TR" dirty="0">
              <a:solidFill>
                <a:prstClr val="black"/>
              </a:solidFill>
            </a:endParaRPr>
          </a:p>
          <a:p>
            <a:r>
              <a:rPr lang="tr-TR" dirty="0">
                <a:solidFill>
                  <a:prstClr val="black"/>
                </a:solidFill>
              </a:rPr>
              <a:t>Tasarım ve test verileri elde edilmeden önce burç tasarım tiplerine göre kategorize edilmiştir.</a:t>
            </a:r>
          </a:p>
        </p:txBody>
      </p:sp>
      <p:grpSp>
        <p:nvGrpSpPr>
          <p:cNvPr id="4" name="Grup 3">
            <a:extLst>
              <a:ext uri="{FF2B5EF4-FFF2-40B4-BE49-F238E27FC236}">
                <a16:creationId xmlns:a16="http://schemas.microsoft.com/office/drawing/2014/main" id="{B385C022-114D-1CD2-95D7-C6FFF117F295}"/>
              </a:ext>
            </a:extLst>
          </p:cNvPr>
          <p:cNvGrpSpPr/>
          <p:nvPr/>
        </p:nvGrpSpPr>
        <p:grpSpPr>
          <a:xfrm>
            <a:off x="2452892" y="3249819"/>
            <a:ext cx="2010679" cy="1716936"/>
            <a:chOff x="4574187" y="1942896"/>
            <a:chExt cx="2010679" cy="1716936"/>
          </a:xfrm>
        </p:grpSpPr>
        <p:pic>
          <p:nvPicPr>
            <p:cNvPr id="5" name="Resim 4">
              <a:extLst>
                <a:ext uri="{FF2B5EF4-FFF2-40B4-BE49-F238E27FC236}">
                  <a16:creationId xmlns:a16="http://schemas.microsoft.com/office/drawing/2014/main" id="{B72EB531-7B03-B7BA-293D-AC5932BE5DB2}"/>
                </a:ext>
              </a:extLst>
            </p:cNvPr>
            <p:cNvPicPr>
              <a:picLocks noChangeAspect="1"/>
            </p:cNvPicPr>
            <p:nvPr/>
          </p:nvPicPr>
          <p:blipFill>
            <a:blip r:embed="rId3"/>
            <a:stretch>
              <a:fillRect/>
            </a:stretch>
          </p:blipFill>
          <p:spPr>
            <a:xfrm>
              <a:off x="5078410" y="1942896"/>
              <a:ext cx="957926" cy="1396890"/>
            </a:xfrm>
            <a:prstGeom prst="rect">
              <a:avLst/>
            </a:prstGeom>
          </p:spPr>
        </p:pic>
        <p:sp>
          <p:nvSpPr>
            <p:cNvPr id="7" name="Metin kutusu 6">
              <a:extLst>
                <a:ext uri="{FF2B5EF4-FFF2-40B4-BE49-F238E27FC236}">
                  <a16:creationId xmlns:a16="http://schemas.microsoft.com/office/drawing/2014/main" id="{B0F9F42D-6DC0-1FA4-C722-673F52B62ABE}"/>
                </a:ext>
              </a:extLst>
            </p:cNvPr>
            <p:cNvSpPr txBox="1"/>
            <p:nvPr/>
          </p:nvSpPr>
          <p:spPr>
            <a:xfrm>
              <a:off x="4574187" y="3290500"/>
              <a:ext cx="2010679" cy="369332"/>
            </a:xfrm>
            <a:prstGeom prst="rect">
              <a:avLst/>
            </a:prstGeom>
            <a:noFill/>
          </p:spPr>
          <p:txBody>
            <a:bodyPr wrap="none" rtlCol="0">
              <a:spAutoFit/>
            </a:bodyPr>
            <a:lstStyle/>
            <a:p>
              <a:r>
                <a:rPr lang="tr-TR" b="1" dirty="0">
                  <a:solidFill>
                    <a:prstClr val="black"/>
                  </a:solidFill>
                  <a:latin typeface="Calibri"/>
                </a:rPr>
                <a:t>Dışı Kauçuk Burçlar</a:t>
              </a:r>
            </a:p>
          </p:txBody>
        </p:sp>
      </p:grpSp>
      <p:grpSp>
        <p:nvGrpSpPr>
          <p:cNvPr id="8" name="Grup 7">
            <a:extLst>
              <a:ext uri="{FF2B5EF4-FFF2-40B4-BE49-F238E27FC236}">
                <a16:creationId xmlns:a16="http://schemas.microsoft.com/office/drawing/2014/main" id="{C57E45A0-4F18-04A1-C39E-F888365CA127}"/>
              </a:ext>
            </a:extLst>
          </p:cNvPr>
          <p:cNvGrpSpPr/>
          <p:nvPr/>
        </p:nvGrpSpPr>
        <p:grpSpPr>
          <a:xfrm>
            <a:off x="4426795" y="3182256"/>
            <a:ext cx="1938722" cy="2110531"/>
            <a:chOff x="5325570" y="1837128"/>
            <a:chExt cx="1938722" cy="2110531"/>
          </a:xfrm>
        </p:grpSpPr>
        <p:pic>
          <p:nvPicPr>
            <p:cNvPr id="9" name="Resim 8">
              <a:extLst>
                <a:ext uri="{FF2B5EF4-FFF2-40B4-BE49-F238E27FC236}">
                  <a16:creationId xmlns:a16="http://schemas.microsoft.com/office/drawing/2014/main" id="{9C050487-CDD4-5D7B-8EFE-0FB3C2A07999}"/>
                </a:ext>
              </a:extLst>
            </p:cNvPr>
            <p:cNvPicPr>
              <a:picLocks noChangeAspect="1"/>
            </p:cNvPicPr>
            <p:nvPr/>
          </p:nvPicPr>
          <p:blipFill>
            <a:blip r:embed="rId4"/>
            <a:stretch>
              <a:fillRect/>
            </a:stretch>
          </p:blipFill>
          <p:spPr>
            <a:xfrm>
              <a:off x="5815968" y="1837128"/>
              <a:ext cx="957927" cy="1464200"/>
            </a:xfrm>
            <a:prstGeom prst="rect">
              <a:avLst/>
            </a:prstGeom>
          </p:spPr>
        </p:pic>
        <p:sp>
          <p:nvSpPr>
            <p:cNvPr id="10" name="Metin kutusu 9">
              <a:extLst>
                <a:ext uri="{FF2B5EF4-FFF2-40B4-BE49-F238E27FC236}">
                  <a16:creationId xmlns:a16="http://schemas.microsoft.com/office/drawing/2014/main" id="{E38C60F0-ED26-983A-B570-2532ECCF1264}"/>
                </a:ext>
              </a:extLst>
            </p:cNvPr>
            <p:cNvSpPr txBox="1"/>
            <p:nvPr/>
          </p:nvSpPr>
          <p:spPr>
            <a:xfrm>
              <a:off x="5325570" y="3301328"/>
              <a:ext cx="1938722" cy="646331"/>
            </a:xfrm>
            <a:prstGeom prst="rect">
              <a:avLst/>
            </a:prstGeom>
            <a:noFill/>
          </p:spPr>
          <p:txBody>
            <a:bodyPr wrap="square" rtlCol="0">
              <a:spAutoFit/>
            </a:bodyPr>
            <a:lstStyle/>
            <a:p>
              <a:pPr algn="ctr"/>
              <a:r>
                <a:rPr lang="tr-TR" b="1" dirty="0">
                  <a:solidFill>
                    <a:prstClr val="black"/>
                  </a:solidFill>
                  <a:latin typeface="Calibri"/>
                </a:rPr>
                <a:t>İç ve dış borusu düz burçlar</a:t>
              </a:r>
            </a:p>
          </p:txBody>
        </p:sp>
      </p:grpSp>
      <p:grpSp>
        <p:nvGrpSpPr>
          <p:cNvPr id="11" name="Grup 10">
            <a:extLst>
              <a:ext uri="{FF2B5EF4-FFF2-40B4-BE49-F238E27FC236}">
                <a16:creationId xmlns:a16="http://schemas.microsoft.com/office/drawing/2014/main" id="{8E75C991-53E9-4A05-346D-2084AD3FF99E}"/>
              </a:ext>
            </a:extLst>
          </p:cNvPr>
          <p:cNvGrpSpPr/>
          <p:nvPr/>
        </p:nvGrpSpPr>
        <p:grpSpPr>
          <a:xfrm>
            <a:off x="6328742" y="3239518"/>
            <a:ext cx="1789964" cy="2053269"/>
            <a:chOff x="4760256" y="2151611"/>
            <a:chExt cx="1789964" cy="2053269"/>
          </a:xfrm>
        </p:grpSpPr>
        <p:pic>
          <p:nvPicPr>
            <p:cNvPr id="12" name="Resim 11">
              <a:extLst>
                <a:ext uri="{FF2B5EF4-FFF2-40B4-BE49-F238E27FC236}">
                  <a16:creationId xmlns:a16="http://schemas.microsoft.com/office/drawing/2014/main" id="{9456E67E-8D1C-8F1A-1E2B-C7886CBA750C}"/>
                </a:ext>
              </a:extLst>
            </p:cNvPr>
            <p:cNvPicPr>
              <a:picLocks noChangeAspect="1"/>
            </p:cNvPicPr>
            <p:nvPr/>
          </p:nvPicPr>
          <p:blipFill>
            <a:blip r:embed="rId5"/>
            <a:stretch>
              <a:fillRect/>
            </a:stretch>
          </p:blipFill>
          <p:spPr>
            <a:xfrm>
              <a:off x="5001887" y="2151611"/>
              <a:ext cx="1306702" cy="1380171"/>
            </a:xfrm>
            <a:prstGeom prst="rect">
              <a:avLst/>
            </a:prstGeom>
          </p:spPr>
        </p:pic>
        <p:sp>
          <p:nvSpPr>
            <p:cNvPr id="13" name="Metin kutusu 12">
              <a:extLst>
                <a:ext uri="{FF2B5EF4-FFF2-40B4-BE49-F238E27FC236}">
                  <a16:creationId xmlns:a16="http://schemas.microsoft.com/office/drawing/2014/main" id="{5B86442B-2A23-4DDE-5ED2-AF6ED396DB28}"/>
                </a:ext>
              </a:extLst>
            </p:cNvPr>
            <p:cNvSpPr txBox="1"/>
            <p:nvPr/>
          </p:nvSpPr>
          <p:spPr>
            <a:xfrm>
              <a:off x="4760256" y="3558549"/>
              <a:ext cx="1789964" cy="646331"/>
            </a:xfrm>
            <a:prstGeom prst="rect">
              <a:avLst/>
            </a:prstGeom>
            <a:noFill/>
          </p:spPr>
          <p:txBody>
            <a:bodyPr wrap="square" rtlCol="0">
              <a:spAutoFit/>
            </a:bodyPr>
            <a:lstStyle/>
            <a:p>
              <a:pPr algn="ctr"/>
              <a:r>
                <a:rPr lang="tr-TR" b="1" dirty="0">
                  <a:solidFill>
                    <a:prstClr val="black"/>
                  </a:solidFill>
                  <a:latin typeface="Calibri"/>
                </a:rPr>
                <a:t>İç borusu formlu burçlar</a:t>
              </a:r>
            </a:p>
          </p:txBody>
        </p:sp>
      </p:grpSp>
      <p:grpSp>
        <p:nvGrpSpPr>
          <p:cNvPr id="14" name="Grup 13">
            <a:extLst>
              <a:ext uri="{FF2B5EF4-FFF2-40B4-BE49-F238E27FC236}">
                <a16:creationId xmlns:a16="http://schemas.microsoft.com/office/drawing/2014/main" id="{60A511D9-0613-5D99-0028-7863039639A5}"/>
              </a:ext>
            </a:extLst>
          </p:cNvPr>
          <p:cNvGrpSpPr/>
          <p:nvPr/>
        </p:nvGrpSpPr>
        <p:grpSpPr>
          <a:xfrm>
            <a:off x="10144608" y="3302825"/>
            <a:ext cx="1438535" cy="1843788"/>
            <a:chOff x="6940499" y="4552058"/>
            <a:chExt cx="1438535" cy="1843788"/>
          </a:xfrm>
        </p:grpSpPr>
        <p:pic>
          <p:nvPicPr>
            <p:cNvPr id="15" name="Resim 14">
              <a:extLst>
                <a:ext uri="{FF2B5EF4-FFF2-40B4-BE49-F238E27FC236}">
                  <a16:creationId xmlns:a16="http://schemas.microsoft.com/office/drawing/2014/main" id="{5BE8E482-6432-FE61-687B-FB15682F8AFC}"/>
                </a:ext>
              </a:extLst>
            </p:cNvPr>
            <p:cNvPicPr>
              <a:picLocks noChangeAspect="1"/>
            </p:cNvPicPr>
            <p:nvPr/>
          </p:nvPicPr>
          <p:blipFill>
            <a:blip r:embed="rId6"/>
            <a:stretch>
              <a:fillRect/>
            </a:stretch>
          </p:blipFill>
          <p:spPr>
            <a:xfrm>
              <a:off x="6981389" y="4552058"/>
              <a:ext cx="1348960" cy="1504176"/>
            </a:xfrm>
            <a:prstGeom prst="rect">
              <a:avLst/>
            </a:prstGeom>
          </p:spPr>
        </p:pic>
        <p:sp>
          <p:nvSpPr>
            <p:cNvPr id="16" name="Metin kutusu 15">
              <a:extLst>
                <a:ext uri="{FF2B5EF4-FFF2-40B4-BE49-F238E27FC236}">
                  <a16:creationId xmlns:a16="http://schemas.microsoft.com/office/drawing/2014/main" id="{179A2E6A-CDAA-3608-11FE-7F0118A29AF6}"/>
                </a:ext>
              </a:extLst>
            </p:cNvPr>
            <p:cNvSpPr txBox="1"/>
            <p:nvPr/>
          </p:nvSpPr>
          <p:spPr>
            <a:xfrm>
              <a:off x="6940499" y="6026514"/>
              <a:ext cx="1438535" cy="369332"/>
            </a:xfrm>
            <a:prstGeom prst="rect">
              <a:avLst/>
            </a:prstGeom>
            <a:noFill/>
          </p:spPr>
          <p:txBody>
            <a:bodyPr wrap="none" rtlCol="0">
              <a:spAutoFit/>
            </a:bodyPr>
            <a:lstStyle/>
            <a:p>
              <a:pPr algn="ctr"/>
              <a:r>
                <a:rPr lang="tr-TR" b="1" dirty="0" err="1">
                  <a:solidFill>
                    <a:prstClr val="black"/>
                  </a:solidFill>
                  <a:latin typeface="Calibri"/>
                </a:rPr>
                <a:t>Hidro</a:t>
              </a:r>
              <a:r>
                <a:rPr lang="tr-TR" b="1" dirty="0">
                  <a:solidFill>
                    <a:prstClr val="black"/>
                  </a:solidFill>
                  <a:latin typeface="Calibri"/>
                </a:rPr>
                <a:t> burçlar</a:t>
              </a:r>
            </a:p>
          </p:txBody>
        </p:sp>
      </p:grpSp>
      <p:grpSp>
        <p:nvGrpSpPr>
          <p:cNvPr id="18" name="Grup 17">
            <a:extLst>
              <a:ext uri="{FF2B5EF4-FFF2-40B4-BE49-F238E27FC236}">
                <a16:creationId xmlns:a16="http://schemas.microsoft.com/office/drawing/2014/main" id="{62987A6B-922A-6ACC-A404-06D744EA2B68}"/>
              </a:ext>
            </a:extLst>
          </p:cNvPr>
          <p:cNvGrpSpPr/>
          <p:nvPr/>
        </p:nvGrpSpPr>
        <p:grpSpPr>
          <a:xfrm>
            <a:off x="452500" y="3275857"/>
            <a:ext cx="2080147" cy="2020782"/>
            <a:chOff x="5668293" y="3055287"/>
            <a:chExt cx="2080147" cy="2020782"/>
          </a:xfrm>
        </p:grpSpPr>
        <p:pic>
          <p:nvPicPr>
            <p:cNvPr id="19" name="Resim 18">
              <a:extLst>
                <a:ext uri="{FF2B5EF4-FFF2-40B4-BE49-F238E27FC236}">
                  <a16:creationId xmlns:a16="http://schemas.microsoft.com/office/drawing/2014/main" id="{BC75DCEE-DA58-195D-CBAA-7E0268969D8A}"/>
                </a:ext>
              </a:extLst>
            </p:cNvPr>
            <p:cNvPicPr>
              <a:picLocks noChangeAspect="1"/>
            </p:cNvPicPr>
            <p:nvPr/>
          </p:nvPicPr>
          <p:blipFill>
            <a:blip r:embed="rId7"/>
            <a:stretch>
              <a:fillRect/>
            </a:stretch>
          </p:blipFill>
          <p:spPr>
            <a:xfrm>
              <a:off x="6027112" y="3055287"/>
              <a:ext cx="1362509" cy="1380171"/>
            </a:xfrm>
            <a:prstGeom prst="rect">
              <a:avLst/>
            </a:prstGeom>
          </p:spPr>
        </p:pic>
        <p:sp>
          <p:nvSpPr>
            <p:cNvPr id="20" name="Metin kutusu 19">
              <a:extLst>
                <a:ext uri="{FF2B5EF4-FFF2-40B4-BE49-F238E27FC236}">
                  <a16:creationId xmlns:a16="http://schemas.microsoft.com/office/drawing/2014/main" id="{7323BBFE-097C-D07C-B295-5AF4C6961137}"/>
                </a:ext>
              </a:extLst>
            </p:cNvPr>
            <p:cNvSpPr txBox="1"/>
            <p:nvPr/>
          </p:nvSpPr>
          <p:spPr>
            <a:xfrm>
              <a:off x="5668293" y="4429738"/>
              <a:ext cx="2080147" cy="646331"/>
            </a:xfrm>
            <a:prstGeom prst="rect">
              <a:avLst/>
            </a:prstGeom>
            <a:noFill/>
          </p:spPr>
          <p:txBody>
            <a:bodyPr wrap="square" rtlCol="0">
              <a:spAutoFit/>
            </a:bodyPr>
            <a:lstStyle/>
            <a:p>
              <a:pPr algn="ctr"/>
              <a:r>
                <a:rPr lang="tr-TR" b="1" dirty="0" err="1">
                  <a:solidFill>
                    <a:prstClr val="black"/>
                  </a:solidFill>
                  <a:latin typeface="Calibri"/>
                </a:rPr>
                <a:t>Maçalı</a:t>
              </a:r>
              <a:r>
                <a:rPr lang="tr-TR" b="1" dirty="0">
                  <a:solidFill>
                    <a:prstClr val="black"/>
                  </a:solidFill>
                  <a:latin typeface="Calibri"/>
                </a:rPr>
                <a:t> (boşluklu) burçlar</a:t>
              </a:r>
            </a:p>
          </p:txBody>
        </p:sp>
      </p:grpSp>
      <p:grpSp>
        <p:nvGrpSpPr>
          <p:cNvPr id="21" name="Grup 20">
            <a:extLst>
              <a:ext uri="{FF2B5EF4-FFF2-40B4-BE49-F238E27FC236}">
                <a16:creationId xmlns:a16="http://schemas.microsoft.com/office/drawing/2014/main" id="{0B9C5CF5-1BBA-CE73-CA60-50D4E33A2CDB}"/>
              </a:ext>
            </a:extLst>
          </p:cNvPr>
          <p:cNvGrpSpPr/>
          <p:nvPr/>
        </p:nvGrpSpPr>
        <p:grpSpPr>
          <a:xfrm>
            <a:off x="8250140" y="3378961"/>
            <a:ext cx="1842107" cy="1767652"/>
            <a:chOff x="3483474" y="4471771"/>
            <a:chExt cx="1842107" cy="1767652"/>
          </a:xfrm>
        </p:grpSpPr>
        <p:pic>
          <p:nvPicPr>
            <p:cNvPr id="22" name="Resim 21">
              <a:extLst>
                <a:ext uri="{FF2B5EF4-FFF2-40B4-BE49-F238E27FC236}">
                  <a16:creationId xmlns:a16="http://schemas.microsoft.com/office/drawing/2014/main" id="{12CAFFA3-6C39-AA97-72E2-E844193537FC}"/>
                </a:ext>
              </a:extLst>
            </p:cNvPr>
            <p:cNvPicPr>
              <a:picLocks noChangeAspect="1"/>
            </p:cNvPicPr>
            <p:nvPr/>
          </p:nvPicPr>
          <p:blipFill>
            <a:blip r:embed="rId8"/>
            <a:stretch>
              <a:fillRect/>
            </a:stretch>
          </p:blipFill>
          <p:spPr>
            <a:xfrm>
              <a:off x="3856357" y="4471771"/>
              <a:ext cx="957927" cy="1408959"/>
            </a:xfrm>
            <a:prstGeom prst="rect">
              <a:avLst/>
            </a:prstGeom>
          </p:spPr>
        </p:pic>
        <p:sp>
          <p:nvSpPr>
            <p:cNvPr id="23" name="Metin kutusu 22">
              <a:extLst>
                <a:ext uri="{FF2B5EF4-FFF2-40B4-BE49-F238E27FC236}">
                  <a16:creationId xmlns:a16="http://schemas.microsoft.com/office/drawing/2014/main" id="{6F80D95E-CB35-8193-2CC5-268EB5464A2E}"/>
                </a:ext>
              </a:extLst>
            </p:cNvPr>
            <p:cNvSpPr txBox="1"/>
            <p:nvPr/>
          </p:nvSpPr>
          <p:spPr>
            <a:xfrm>
              <a:off x="3483474" y="5870091"/>
              <a:ext cx="1842107" cy="369332"/>
            </a:xfrm>
            <a:prstGeom prst="rect">
              <a:avLst/>
            </a:prstGeom>
            <a:noFill/>
          </p:spPr>
          <p:txBody>
            <a:bodyPr wrap="none" rtlCol="0">
              <a:spAutoFit/>
            </a:bodyPr>
            <a:lstStyle/>
            <a:p>
              <a:r>
                <a:rPr lang="tr-TR" b="1" dirty="0">
                  <a:solidFill>
                    <a:prstClr val="black"/>
                  </a:solidFill>
                  <a:latin typeface="Calibri"/>
                </a:rPr>
                <a:t>Üç borulu burçlar</a:t>
              </a:r>
            </a:p>
          </p:txBody>
        </p:sp>
      </p:grpSp>
      <p:sp>
        <p:nvSpPr>
          <p:cNvPr id="24" name="Dikdörtgen 23">
            <a:extLst>
              <a:ext uri="{FF2B5EF4-FFF2-40B4-BE49-F238E27FC236}">
                <a16:creationId xmlns:a16="http://schemas.microsoft.com/office/drawing/2014/main" id="{88E813E6-070C-66D1-C8CE-1E8CE949AD2F}"/>
              </a:ext>
            </a:extLst>
          </p:cNvPr>
          <p:cNvSpPr/>
          <p:nvPr/>
        </p:nvSpPr>
        <p:spPr bwMode="auto">
          <a:xfrm>
            <a:off x="4585508" y="3107930"/>
            <a:ext cx="1673614" cy="2109965"/>
          </a:xfrm>
          <a:prstGeom prst="rect">
            <a:avLst/>
          </a:prstGeom>
          <a:noFill/>
          <a:ln w="19050">
            <a:solidFill>
              <a:srgbClr val="FF0000"/>
            </a:solidFill>
            <a:prstDash val="sysDash"/>
            <a:round/>
            <a:headEnd/>
            <a:tailEnd/>
          </a:ln>
        </p:spPr>
        <p:txBody>
          <a:bodyPr rtlCol="0" anchor="ctr"/>
          <a:lstStyle/>
          <a:p>
            <a:pPr algn="ctr"/>
            <a:endParaRPr lang="tr-TR" dirty="0">
              <a:solidFill>
                <a:prstClr val="black"/>
              </a:solidFill>
              <a:latin typeface="Calibri"/>
            </a:endParaRPr>
          </a:p>
        </p:txBody>
      </p:sp>
    </p:spTree>
    <p:extLst>
      <p:ext uri="{BB962C8B-B14F-4D97-AF65-F5344CB8AC3E}">
        <p14:creationId xmlns:p14="http://schemas.microsoft.com/office/powerpoint/2010/main" val="99511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8192-E71B-BBCD-DA7F-634229AA571B}"/>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E5BCBCD0-217F-A1F4-A143-0FC4F3C21D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7" name="Metin kutusu 16">
            <a:extLst>
              <a:ext uri="{FF2B5EF4-FFF2-40B4-BE49-F238E27FC236}">
                <a16:creationId xmlns:a16="http://schemas.microsoft.com/office/drawing/2014/main" id="{5535ABE6-30AF-A1CF-A8F4-BA8AE33324EA}"/>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ÇALIŞMAYA NEDEN İHTİYAÇ VAR?</a:t>
            </a:r>
            <a:endParaRPr lang="tr-TR" sz="2000" dirty="0"/>
          </a:p>
        </p:txBody>
      </p:sp>
      <p:pic>
        <p:nvPicPr>
          <p:cNvPr id="60" name="Resim 59">
            <a:extLst>
              <a:ext uri="{FF2B5EF4-FFF2-40B4-BE49-F238E27FC236}">
                <a16:creationId xmlns:a16="http://schemas.microsoft.com/office/drawing/2014/main" id="{30A40923-6518-8EE9-3E49-30302A6FFFD9}"/>
              </a:ext>
            </a:extLst>
          </p:cNvPr>
          <p:cNvPicPr>
            <a:picLocks noChangeAspect="1"/>
          </p:cNvPicPr>
          <p:nvPr/>
        </p:nvPicPr>
        <p:blipFill>
          <a:blip r:embed="rId3"/>
          <a:stretch>
            <a:fillRect/>
          </a:stretch>
        </p:blipFill>
        <p:spPr>
          <a:xfrm>
            <a:off x="1387414" y="1640105"/>
            <a:ext cx="9106429" cy="4463556"/>
          </a:xfrm>
          <a:prstGeom prst="rect">
            <a:avLst/>
          </a:prstGeom>
        </p:spPr>
      </p:pic>
    </p:spTree>
    <p:extLst>
      <p:ext uri="{BB962C8B-B14F-4D97-AF65-F5344CB8AC3E}">
        <p14:creationId xmlns:p14="http://schemas.microsoft.com/office/powerpoint/2010/main" val="3647695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9BEE6-E342-913F-01FD-30EFD34013A7}"/>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CEA60105-0B07-B5E5-CC85-D52BCB2102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Ok: Sağ 5">
            <a:extLst>
              <a:ext uri="{FF2B5EF4-FFF2-40B4-BE49-F238E27FC236}">
                <a16:creationId xmlns:a16="http://schemas.microsoft.com/office/drawing/2014/main" id="{622AFCC0-958E-F567-0CFF-0FDA195794D2}"/>
              </a:ext>
            </a:extLst>
          </p:cNvPr>
          <p:cNvSpPr/>
          <p:nvPr/>
        </p:nvSpPr>
        <p:spPr bwMode="auto">
          <a:xfrm>
            <a:off x="3501529" y="2619290"/>
            <a:ext cx="516153" cy="318344"/>
          </a:xfrm>
          <a:prstGeom prst="rightArrow">
            <a:avLst/>
          </a:prstGeom>
          <a:solidFill>
            <a:srgbClr val="0070C0"/>
          </a:solidFill>
          <a:ln w="12700">
            <a:solidFill>
              <a:srgbClr val="2A79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ndParaRPr>
          </a:p>
        </p:txBody>
      </p:sp>
      <p:grpSp>
        <p:nvGrpSpPr>
          <p:cNvPr id="25" name="Grup 24">
            <a:extLst>
              <a:ext uri="{FF2B5EF4-FFF2-40B4-BE49-F238E27FC236}">
                <a16:creationId xmlns:a16="http://schemas.microsoft.com/office/drawing/2014/main" id="{E05A40CD-6921-543A-BF10-FA1833732F33}"/>
              </a:ext>
            </a:extLst>
          </p:cNvPr>
          <p:cNvGrpSpPr/>
          <p:nvPr/>
        </p:nvGrpSpPr>
        <p:grpSpPr>
          <a:xfrm>
            <a:off x="4059386" y="1603234"/>
            <a:ext cx="3632667" cy="2158546"/>
            <a:chOff x="7240928" y="1056854"/>
            <a:chExt cx="3695956" cy="2196961"/>
          </a:xfrm>
        </p:grpSpPr>
        <p:sp>
          <p:nvSpPr>
            <p:cNvPr id="26" name="Dikdörtgen 25">
              <a:extLst>
                <a:ext uri="{FF2B5EF4-FFF2-40B4-BE49-F238E27FC236}">
                  <a16:creationId xmlns:a16="http://schemas.microsoft.com/office/drawing/2014/main" id="{FE160945-F290-4549-ECD1-95B41BCED8EB}"/>
                </a:ext>
              </a:extLst>
            </p:cNvPr>
            <p:cNvSpPr/>
            <p:nvPr/>
          </p:nvSpPr>
          <p:spPr bwMode="auto">
            <a:xfrm>
              <a:off x="7240928" y="1056854"/>
              <a:ext cx="3695956" cy="2196961"/>
            </a:xfrm>
            <a:prstGeom prst="rect">
              <a:avLst/>
            </a:prstGeom>
            <a:solidFill>
              <a:sysClr val="window" lastClr="FFFFFF"/>
            </a:solidFill>
            <a:ln w="25400" cap="flat" cmpd="sng" algn="ctr">
              <a:solidFill>
                <a:srgbClr val="2A79FF"/>
              </a:solidFill>
              <a:prstDash val="soli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7" name="Metin kutusu 26">
              <a:extLst>
                <a:ext uri="{FF2B5EF4-FFF2-40B4-BE49-F238E27FC236}">
                  <a16:creationId xmlns:a16="http://schemas.microsoft.com/office/drawing/2014/main" id="{03A4BE98-793E-4EEA-A8C8-1FC485451873}"/>
                </a:ext>
              </a:extLst>
            </p:cNvPr>
            <p:cNvSpPr txBox="1"/>
            <p:nvPr/>
          </p:nvSpPr>
          <p:spPr>
            <a:xfrm>
              <a:off x="7693366" y="1087330"/>
              <a:ext cx="2809274"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600" b="1" i="1" u="none" strike="noStrike" kern="0" cap="none" spc="0" normalizeH="0" baseline="0" noProof="0" dirty="0">
                  <a:ln>
                    <a:noFill/>
                  </a:ln>
                  <a:solidFill>
                    <a:prstClr val="black"/>
                  </a:solidFill>
                  <a:effectLst/>
                  <a:uLnTx/>
                  <a:uFillTx/>
                  <a:latin typeface="Calibri"/>
                </a:rPr>
                <a:t>TASARIM PARAMETRELERİNİN BELİRLENMESİ</a:t>
              </a:r>
            </a:p>
          </p:txBody>
        </p:sp>
      </p:grpSp>
      <p:grpSp>
        <p:nvGrpSpPr>
          <p:cNvPr id="28" name="Grup 27">
            <a:extLst>
              <a:ext uri="{FF2B5EF4-FFF2-40B4-BE49-F238E27FC236}">
                <a16:creationId xmlns:a16="http://schemas.microsoft.com/office/drawing/2014/main" id="{69C8E68D-95EA-4499-6A55-B00554BD1ED2}"/>
              </a:ext>
            </a:extLst>
          </p:cNvPr>
          <p:cNvGrpSpPr/>
          <p:nvPr/>
        </p:nvGrpSpPr>
        <p:grpSpPr>
          <a:xfrm>
            <a:off x="79273" y="1634705"/>
            <a:ext cx="3322611" cy="2087797"/>
            <a:chOff x="839416" y="1056855"/>
            <a:chExt cx="3695956" cy="2196961"/>
          </a:xfrm>
        </p:grpSpPr>
        <p:sp>
          <p:nvSpPr>
            <p:cNvPr id="29" name="Dikdörtgen 28">
              <a:extLst>
                <a:ext uri="{FF2B5EF4-FFF2-40B4-BE49-F238E27FC236}">
                  <a16:creationId xmlns:a16="http://schemas.microsoft.com/office/drawing/2014/main" id="{1232622C-2D62-FAE3-0D57-3CA1240DC646}"/>
                </a:ext>
              </a:extLst>
            </p:cNvPr>
            <p:cNvSpPr/>
            <p:nvPr/>
          </p:nvSpPr>
          <p:spPr bwMode="auto">
            <a:xfrm>
              <a:off x="839416" y="1056855"/>
              <a:ext cx="3695956" cy="2196961"/>
            </a:xfrm>
            <a:prstGeom prst="rect">
              <a:avLst/>
            </a:prstGeom>
            <a:solidFill>
              <a:sysClr val="window" lastClr="FFFFFF"/>
            </a:solidFill>
            <a:ln w="25400" cap="flat" cmpd="sng" algn="ctr">
              <a:solidFill>
                <a:srgbClr val="2A79FF"/>
              </a:solidFill>
              <a:prstDash val="soli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30" name="Metin kutusu 29">
              <a:extLst>
                <a:ext uri="{FF2B5EF4-FFF2-40B4-BE49-F238E27FC236}">
                  <a16:creationId xmlns:a16="http://schemas.microsoft.com/office/drawing/2014/main" id="{90C11F61-3347-3209-C150-0D90AF4E2DA3}"/>
                </a:ext>
              </a:extLst>
            </p:cNvPr>
            <p:cNvSpPr txBox="1"/>
            <p:nvPr/>
          </p:nvSpPr>
          <p:spPr>
            <a:xfrm>
              <a:off x="1119400" y="1124821"/>
              <a:ext cx="3283222" cy="60459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600" b="1" i="1" u="none" strike="noStrike" kern="0" cap="none" spc="0" normalizeH="0" baseline="0" noProof="0" dirty="0">
                  <a:ln>
                    <a:noFill/>
                  </a:ln>
                  <a:solidFill>
                    <a:prstClr val="black"/>
                  </a:solidFill>
                  <a:effectLst/>
                  <a:uLnTx/>
                  <a:uFillTx/>
                  <a:latin typeface="Calibri"/>
                </a:rPr>
                <a:t>BURÇ TİPİNİN VE SINIR KOŞULLARIN BELİRLENMESİ</a:t>
              </a:r>
            </a:p>
          </p:txBody>
        </p:sp>
      </p:grpSp>
      <p:grpSp>
        <p:nvGrpSpPr>
          <p:cNvPr id="31" name="Grup 30">
            <a:extLst>
              <a:ext uri="{FF2B5EF4-FFF2-40B4-BE49-F238E27FC236}">
                <a16:creationId xmlns:a16="http://schemas.microsoft.com/office/drawing/2014/main" id="{11DDB7DC-5068-9129-36CB-12AFB9FDD777}"/>
              </a:ext>
            </a:extLst>
          </p:cNvPr>
          <p:cNvGrpSpPr/>
          <p:nvPr/>
        </p:nvGrpSpPr>
        <p:grpSpPr>
          <a:xfrm>
            <a:off x="8382549" y="1603234"/>
            <a:ext cx="3632667" cy="2158546"/>
            <a:chOff x="7240928" y="1056854"/>
            <a:chExt cx="3695956" cy="2196961"/>
          </a:xfrm>
        </p:grpSpPr>
        <p:sp>
          <p:nvSpPr>
            <p:cNvPr id="32" name="Dikdörtgen 31">
              <a:extLst>
                <a:ext uri="{FF2B5EF4-FFF2-40B4-BE49-F238E27FC236}">
                  <a16:creationId xmlns:a16="http://schemas.microsoft.com/office/drawing/2014/main" id="{F6E80909-4EEE-F8FC-DC3E-F3C5B061039A}"/>
                </a:ext>
              </a:extLst>
            </p:cNvPr>
            <p:cNvSpPr/>
            <p:nvPr/>
          </p:nvSpPr>
          <p:spPr bwMode="auto">
            <a:xfrm>
              <a:off x="7240928" y="1056854"/>
              <a:ext cx="3695956" cy="2196961"/>
            </a:xfrm>
            <a:prstGeom prst="rect">
              <a:avLst/>
            </a:prstGeom>
            <a:solidFill>
              <a:sysClr val="window" lastClr="FFFFFF"/>
            </a:solidFill>
            <a:ln w="25400" cap="flat" cmpd="sng" algn="ctr">
              <a:solidFill>
                <a:srgbClr val="2A79FF"/>
              </a:solidFill>
              <a:prstDash val="soli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33" name="Metin kutusu 32">
              <a:extLst>
                <a:ext uri="{FF2B5EF4-FFF2-40B4-BE49-F238E27FC236}">
                  <a16:creationId xmlns:a16="http://schemas.microsoft.com/office/drawing/2014/main" id="{302A8D86-07B9-2691-7986-B2C8ABA5B05E}"/>
                </a:ext>
              </a:extLst>
            </p:cNvPr>
            <p:cNvSpPr txBox="1"/>
            <p:nvPr/>
          </p:nvSpPr>
          <p:spPr>
            <a:xfrm>
              <a:off x="7655228" y="1100041"/>
              <a:ext cx="3007615"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600" b="1" i="1" u="none" strike="noStrike" kern="0" cap="none" spc="0" normalizeH="0" baseline="0" noProof="0" dirty="0">
                  <a:ln>
                    <a:noFill/>
                  </a:ln>
                  <a:solidFill>
                    <a:prstClr val="black"/>
                  </a:solidFill>
                  <a:effectLst/>
                  <a:uLnTx/>
                  <a:uFillTx/>
                  <a:latin typeface="Calibri"/>
                </a:rPr>
                <a:t>BELİRLENEN BURÇ TİPİNE AİT STATİK VERİLERİN TOPLANMASI</a:t>
              </a:r>
            </a:p>
          </p:txBody>
        </p:sp>
      </p:grpSp>
      <p:sp>
        <p:nvSpPr>
          <p:cNvPr id="34" name="Ok: Sağ 33">
            <a:extLst>
              <a:ext uri="{FF2B5EF4-FFF2-40B4-BE49-F238E27FC236}">
                <a16:creationId xmlns:a16="http://schemas.microsoft.com/office/drawing/2014/main" id="{CBFC6214-412B-0DA4-135D-BEA46D61DFF0}"/>
              </a:ext>
            </a:extLst>
          </p:cNvPr>
          <p:cNvSpPr/>
          <p:nvPr/>
        </p:nvSpPr>
        <p:spPr bwMode="auto">
          <a:xfrm>
            <a:off x="7785213" y="2619290"/>
            <a:ext cx="516153" cy="318344"/>
          </a:xfrm>
          <a:prstGeom prst="rightArrow">
            <a:avLst/>
          </a:prstGeom>
          <a:solidFill>
            <a:srgbClr val="0070C0"/>
          </a:solidFill>
          <a:ln w="12700">
            <a:solidFill>
              <a:srgbClr val="2A79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ndParaRPr>
          </a:p>
        </p:txBody>
      </p:sp>
      <p:grpSp>
        <p:nvGrpSpPr>
          <p:cNvPr id="35" name="Grup 34">
            <a:extLst>
              <a:ext uri="{FF2B5EF4-FFF2-40B4-BE49-F238E27FC236}">
                <a16:creationId xmlns:a16="http://schemas.microsoft.com/office/drawing/2014/main" id="{6F6EF7ED-7B23-B6AC-30EF-57B4CF8FD96F}"/>
              </a:ext>
            </a:extLst>
          </p:cNvPr>
          <p:cNvGrpSpPr/>
          <p:nvPr/>
        </p:nvGrpSpPr>
        <p:grpSpPr>
          <a:xfrm>
            <a:off x="8365178" y="3950425"/>
            <a:ext cx="3667938" cy="2158546"/>
            <a:chOff x="7240928" y="1056854"/>
            <a:chExt cx="3695956" cy="2196961"/>
          </a:xfrm>
        </p:grpSpPr>
        <p:sp>
          <p:nvSpPr>
            <p:cNvPr id="36" name="Dikdörtgen 35">
              <a:extLst>
                <a:ext uri="{FF2B5EF4-FFF2-40B4-BE49-F238E27FC236}">
                  <a16:creationId xmlns:a16="http://schemas.microsoft.com/office/drawing/2014/main" id="{D54FF696-8F58-012D-AAAD-CC85B0F0BE95}"/>
                </a:ext>
              </a:extLst>
            </p:cNvPr>
            <p:cNvSpPr/>
            <p:nvPr/>
          </p:nvSpPr>
          <p:spPr bwMode="auto">
            <a:xfrm>
              <a:off x="7240928" y="1056854"/>
              <a:ext cx="3695956" cy="2196961"/>
            </a:xfrm>
            <a:prstGeom prst="rect">
              <a:avLst/>
            </a:prstGeom>
            <a:solidFill>
              <a:sysClr val="window" lastClr="FFFFFF"/>
            </a:solidFill>
            <a:ln w="25400" cap="flat" cmpd="sng" algn="ctr">
              <a:solidFill>
                <a:srgbClr val="2A79FF"/>
              </a:solidFill>
              <a:prstDash val="soli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37" name="Metin kutusu 36">
              <a:extLst>
                <a:ext uri="{FF2B5EF4-FFF2-40B4-BE49-F238E27FC236}">
                  <a16:creationId xmlns:a16="http://schemas.microsoft.com/office/drawing/2014/main" id="{4F9FE556-126A-DC1A-67AE-6A972C601371}"/>
                </a:ext>
              </a:extLst>
            </p:cNvPr>
            <p:cNvSpPr txBox="1"/>
            <p:nvPr/>
          </p:nvSpPr>
          <p:spPr>
            <a:xfrm>
              <a:off x="7538582" y="1093198"/>
              <a:ext cx="313619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600" b="1" i="1" u="none" strike="noStrike" kern="0" cap="none" spc="0" normalizeH="0" baseline="0" noProof="0" dirty="0">
                  <a:ln>
                    <a:noFill/>
                  </a:ln>
                  <a:solidFill>
                    <a:prstClr val="black"/>
                  </a:solidFill>
                  <a:effectLst/>
                  <a:uLnTx/>
                  <a:uFillTx/>
                  <a:latin typeface="Calibri"/>
                </a:rPr>
                <a:t>ARAYÜZ VE KODLAMANIN GERÇEKLEŞTİRİLMESİ</a:t>
              </a:r>
            </a:p>
          </p:txBody>
        </p:sp>
      </p:grpSp>
      <p:sp>
        <p:nvSpPr>
          <p:cNvPr id="39" name="Ok: Sağ 38">
            <a:extLst>
              <a:ext uri="{FF2B5EF4-FFF2-40B4-BE49-F238E27FC236}">
                <a16:creationId xmlns:a16="http://schemas.microsoft.com/office/drawing/2014/main" id="{4D5C7EA5-6077-6619-4F13-58B257490DE6}"/>
              </a:ext>
            </a:extLst>
          </p:cNvPr>
          <p:cNvSpPr/>
          <p:nvPr/>
        </p:nvSpPr>
        <p:spPr bwMode="auto">
          <a:xfrm rot="10800000">
            <a:off x="7807844" y="4994415"/>
            <a:ext cx="516153" cy="318344"/>
          </a:xfrm>
          <a:prstGeom prst="rightArrow">
            <a:avLst/>
          </a:prstGeom>
          <a:solidFill>
            <a:srgbClr val="0070C0"/>
          </a:solidFill>
          <a:ln w="12700">
            <a:solidFill>
              <a:srgbClr val="2A79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ndParaRPr>
          </a:p>
        </p:txBody>
      </p:sp>
      <p:grpSp>
        <p:nvGrpSpPr>
          <p:cNvPr id="40" name="Grup 39">
            <a:extLst>
              <a:ext uri="{FF2B5EF4-FFF2-40B4-BE49-F238E27FC236}">
                <a16:creationId xmlns:a16="http://schemas.microsoft.com/office/drawing/2014/main" id="{0FFF661E-4975-2747-4B49-ECAA918E282A}"/>
              </a:ext>
            </a:extLst>
          </p:cNvPr>
          <p:cNvGrpSpPr/>
          <p:nvPr/>
        </p:nvGrpSpPr>
        <p:grpSpPr>
          <a:xfrm>
            <a:off x="4067506" y="3950425"/>
            <a:ext cx="3632667" cy="2158546"/>
            <a:chOff x="7240928" y="1056854"/>
            <a:chExt cx="3695956" cy="2196961"/>
          </a:xfrm>
        </p:grpSpPr>
        <p:sp>
          <p:nvSpPr>
            <p:cNvPr id="41" name="Dikdörtgen 40">
              <a:extLst>
                <a:ext uri="{FF2B5EF4-FFF2-40B4-BE49-F238E27FC236}">
                  <a16:creationId xmlns:a16="http://schemas.microsoft.com/office/drawing/2014/main" id="{7282EB09-2731-8E26-F719-CF2007E39B4D}"/>
                </a:ext>
              </a:extLst>
            </p:cNvPr>
            <p:cNvSpPr/>
            <p:nvPr/>
          </p:nvSpPr>
          <p:spPr bwMode="auto">
            <a:xfrm>
              <a:off x="7240928" y="1056854"/>
              <a:ext cx="3695956" cy="2196961"/>
            </a:xfrm>
            <a:prstGeom prst="rect">
              <a:avLst/>
            </a:prstGeom>
            <a:solidFill>
              <a:sysClr val="window" lastClr="FFFFFF"/>
            </a:solidFill>
            <a:ln w="25400" cap="flat" cmpd="sng" algn="ctr">
              <a:solidFill>
                <a:srgbClr val="2A79FF"/>
              </a:solidFill>
              <a:prstDash val="soli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42" name="Metin kutusu 41">
              <a:extLst>
                <a:ext uri="{FF2B5EF4-FFF2-40B4-BE49-F238E27FC236}">
                  <a16:creationId xmlns:a16="http://schemas.microsoft.com/office/drawing/2014/main" id="{FB494BE0-CA80-1F9F-ABE7-38BDD9B734D9}"/>
                </a:ext>
              </a:extLst>
            </p:cNvPr>
            <p:cNvSpPr txBox="1"/>
            <p:nvPr/>
          </p:nvSpPr>
          <p:spPr>
            <a:xfrm>
              <a:off x="7814368" y="1118679"/>
              <a:ext cx="2605583"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600" b="1" i="1" u="none" strike="noStrike" kern="0" cap="none" spc="0" normalizeH="0" baseline="0" noProof="0" dirty="0">
                  <a:ln>
                    <a:noFill/>
                  </a:ln>
                  <a:solidFill>
                    <a:prstClr val="black"/>
                  </a:solidFill>
                  <a:effectLst/>
                  <a:uLnTx/>
                  <a:uFillTx/>
                  <a:latin typeface="Calibri"/>
                </a:rPr>
                <a:t>YAMAS AI UYGULAMASI İLE SONUÇLARIN ELDESİ</a:t>
              </a:r>
            </a:p>
          </p:txBody>
        </p:sp>
      </p:grpSp>
      <p:grpSp>
        <p:nvGrpSpPr>
          <p:cNvPr id="43" name="Grup 42">
            <a:extLst>
              <a:ext uri="{FF2B5EF4-FFF2-40B4-BE49-F238E27FC236}">
                <a16:creationId xmlns:a16="http://schemas.microsoft.com/office/drawing/2014/main" id="{52D547C3-3AF6-17DA-AAFC-2871096D635C}"/>
              </a:ext>
            </a:extLst>
          </p:cNvPr>
          <p:cNvGrpSpPr/>
          <p:nvPr/>
        </p:nvGrpSpPr>
        <p:grpSpPr>
          <a:xfrm>
            <a:off x="115002" y="3950425"/>
            <a:ext cx="3301263" cy="2158546"/>
            <a:chOff x="7240928" y="1056854"/>
            <a:chExt cx="3695956" cy="2196961"/>
          </a:xfrm>
        </p:grpSpPr>
        <p:sp>
          <p:nvSpPr>
            <p:cNvPr id="44" name="Dikdörtgen 43">
              <a:extLst>
                <a:ext uri="{FF2B5EF4-FFF2-40B4-BE49-F238E27FC236}">
                  <a16:creationId xmlns:a16="http://schemas.microsoft.com/office/drawing/2014/main" id="{1F00782C-E83B-2E42-72E1-A5923008D454}"/>
                </a:ext>
              </a:extLst>
            </p:cNvPr>
            <p:cNvSpPr/>
            <p:nvPr/>
          </p:nvSpPr>
          <p:spPr bwMode="auto">
            <a:xfrm>
              <a:off x="7240928" y="1056854"/>
              <a:ext cx="3695956" cy="2196961"/>
            </a:xfrm>
            <a:prstGeom prst="rect">
              <a:avLst/>
            </a:prstGeom>
            <a:solidFill>
              <a:sysClr val="window" lastClr="FFFFFF"/>
            </a:solidFill>
            <a:ln w="25400" cap="flat" cmpd="sng" algn="ctr">
              <a:solidFill>
                <a:srgbClr val="2A79FF"/>
              </a:solidFill>
              <a:prstDash val="soli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45" name="Metin kutusu 44">
              <a:extLst>
                <a:ext uri="{FF2B5EF4-FFF2-40B4-BE49-F238E27FC236}">
                  <a16:creationId xmlns:a16="http://schemas.microsoft.com/office/drawing/2014/main" id="{082DA792-7559-E6A6-1200-699FB4E1F67C}"/>
                </a:ext>
              </a:extLst>
            </p:cNvPr>
            <p:cNvSpPr txBox="1"/>
            <p:nvPr/>
          </p:nvSpPr>
          <p:spPr>
            <a:xfrm>
              <a:off x="7647425" y="1094978"/>
              <a:ext cx="288295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1600" b="1" i="1" u="none" strike="noStrike" kern="0" cap="none" spc="0" normalizeH="0" baseline="0" noProof="0" dirty="0">
                  <a:ln>
                    <a:noFill/>
                  </a:ln>
                  <a:solidFill>
                    <a:prstClr val="black"/>
                  </a:solidFill>
                  <a:effectLst/>
                  <a:uLnTx/>
                  <a:uFillTx/>
                  <a:latin typeface="Calibri"/>
                </a:rPr>
                <a:t>SONUÇLAR VE YORUMLAMA</a:t>
              </a:r>
            </a:p>
          </p:txBody>
        </p:sp>
      </p:grpSp>
      <p:sp>
        <p:nvSpPr>
          <p:cNvPr id="46" name="Ok: Sağ 45">
            <a:extLst>
              <a:ext uri="{FF2B5EF4-FFF2-40B4-BE49-F238E27FC236}">
                <a16:creationId xmlns:a16="http://schemas.microsoft.com/office/drawing/2014/main" id="{70EA65B1-59EC-8F4F-9128-FC6B072E24D8}"/>
              </a:ext>
            </a:extLst>
          </p:cNvPr>
          <p:cNvSpPr/>
          <p:nvPr/>
        </p:nvSpPr>
        <p:spPr bwMode="auto">
          <a:xfrm rot="10800000">
            <a:off x="3508070" y="4994415"/>
            <a:ext cx="516153" cy="318344"/>
          </a:xfrm>
          <a:prstGeom prst="rightArrow">
            <a:avLst/>
          </a:prstGeom>
          <a:solidFill>
            <a:srgbClr val="0070C0"/>
          </a:solidFill>
          <a:ln w="12700">
            <a:solidFill>
              <a:srgbClr val="2A79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ndParaRPr>
          </a:p>
        </p:txBody>
      </p:sp>
      <p:pic>
        <p:nvPicPr>
          <p:cNvPr id="47" name="Resim 46">
            <a:extLst>
              <a:ext uri="{FF2B5EF4-FFF2-40B4-BE49-F238E27FC236}">
                <a16:creationId xmlns:a16="http://schemas.microsoft.com/office/drawing/2014/main" id="{8930F741-DA14-71EF-D75B-A0F80A76065F}"/>
              </a:ext>
            </a:extLst>
          </p:cNvPr>
          <p:cNvPicPr>
            <a:picLocks noChangeAspect="1"/>
          </p:cNvPicPr>
          <p:nvPr/>
        </p:nvPicPr>
        <p:blipFill>
          <a:blip r:embed="rId3"/>
          <a:srcRect r="32086"/>
          <a:stretch/>
        </p:blipFill>
        <p:spPr>
          <a:xfrm>
            <a:off x="4951486" y="2159231"/>
            <a:ext cx="2249830" cy="1484264"/>
          </a:xfrm>
          <a:prstGeom prst="rect">
            <a:avLst/>
          </a:prstGeom>
        </p:spPr>
      </p:pic>
      <p:pic>
        <p:nvPicPr>
          <p:cNvPr id="48" name="Resim 47">
            <a:extLst>
              <a:ext uri="{FF2B5EF4-FFF2-40B4-BE49-F238E27FC236}">
                <a16:creationId xmlns:a16="http://schemas.microsoft.com/office/drawing/2014/main" id="{0D9E7376-20E8-D9E2-0062-E3AA0DD2B7F5}"/>
              </a:ext>
            </a:extLst>
          </p:cNvPr>
          <p:cNvPicPr>
            <a:picLocks noChangeAspect="1"/>
          </p:cNvPicPr>
          <p:nvPr/>
        </p:nvPicPr>
        <p:blipFill>
          <a:blip r:embed="rId4"/>
          <a:stretch>
            <a:fillRect/>
          </a:stretch>
        </p:blipFill>
        <p:spPr>
          <a:xfrm>
            <a:off x="760014" y="2244318"/>
            <a:ext cx="941524" cy="1439128"/>
          </a:xfrm>
          <a:prstGeom prst="rect">
            <a:avLst/>
          </a:prstGeom>
        </p:spPr>
      </p:pic>
      <p:pic>
        <p:nvPicPr>
          <p:cNvPr id="49" name="Resim 48">
            <a:extLst>
              <a:ext uri="{FF2B5EF4-FFF2-40B4-BE49-F238E27FC236}">
                <a16:creationId xmlns:a16="http://schemas.microsoft.com/office/drawing/2014/main" id="{613B418B-4AF3-2C7C-26EE-ECDE97D89645}"/>
              </a:ext>
            </a:extLst>
          </p:cNvPr>
          <p:cNvPicPr>
            <a:picLocks noChangeAspect="1"/>
          </p:cNvPicPr>
          <p:nvPr/>
        </p:nvPicPr>
        <p:blipFill>
          <a:blip r:embed="rId5"/>
          <a:stretch>
            <a:fillRect/>
          </a:stretch>
        </p:blipFill>
        <p:spPr>
          <a:xfrm>
            <a:off x="1783493" y="2224026"/>
            <a:ext cx="941524" cy="1382564"/>
          </a:xfrm>
          <a:prstGeom prst="rect">
            <a:avLst/>
          </a:prstGeom>
        </p:spPr>
      </p:pic>
      <p:grpSp>
        <p:nvGrpSpPr>
          <p:cNvPr id="50" name="Grup 49">
            <a:extLst>
              <a:ext uri="{FF2B5EF4-FFF2-40B4-BE49-F238E27FC236}">
                <a16:creationId xmlns:a16="http://schemas.microsoft.com/office/drawing/2014/main" id="{953AA402-3AA7-702A-3C3D-FA68C0626407}"/>
              </a:ext>
            </a:extLst>
          </p:cNvPr>
          <p:cNvGrpSpPr/>
          <p:nvPr/>
        </p:nvGrpSpPr>
        <p:grpSpPr>
          <a:xfrm>
            <a:off x="10300656" y="2228779"/>
            <a:ext cx="1135204" cy="1469132"/>
            <a:chOff x="9706317" y="1916389"/>
            <a:chExt cx="1070204" cy="1307489"/>
          </a:xfrm>
        </p:grpSpPr>
        <p:pic>
          <p:nvPicPr>
            <p:cNvPr id="51" name="Resim 50">
              <a:extLst>
                <a:ext uri="{FF2B5EF4-FFF2-40B4-BE49-F238E27FC236}">
                  <a16:creationId xmlns:a16="http://schemas.microsoft.com/office/drawing/2014/main" id="{A73ED3DA-AC71-160E-9A96-823AB57F3524}"/>
                </a:ext>
              </a:extLst>
            </p:cNvPr>
            <p:cNvPicPr>
              <a:picLocks noChangeAspect="1"/>
            </p:cNvPicPr>
            <p:nvPr/>
          </p:nvPicPr>
          <p:blipFill>
            <a:blip r:embed="rId6"/>
            <a:stretch>
              <a:fillRect/>
            </a:stretch>
          </p:blipFill>
          <p:spPr>
            <a:xfrm>
              <a:off x="9706317" y="1916389"/>
              <a:ext cx="1070204" cy="1307489"/>
            </a:xfrm>
            <a:prstGeom prst="rect">
              <a:avLst/>
            </a:prstGeom>
          </p:spPr>
        </p:pic>
        <p:pic>
          <p:nvPicPr>
            <p:cNvPr id="52" name="Resim 51">
              <a:extLst>
                <a:ext uri="{FF2B5EF4-FFF2-40B4-BE49-F238E27FC236}">
                  <a16:creationId xmlns:a16="http://schemas.microsoft.com/office/drawing/2014/main" id="{32B19670-1656-CBF3-C10B-A688F621D21D}"/>
                </a:ext>
              </a:extLst>
            </p:cNvPr>
            <p:cNvPicPr>
              <a:picLocks noChangeAspect="1"/>
            </p:cNvPicPr>
            <p:nvPr/>
          </p:nvPicPr>
          <p:blipFill>
            <a:blip r:embed="rId7"/>
            <a:stretch>
              <a:fillRect/>
            </a:stretch>
          </p:blipFill>
          <p:spPr>
            <a:xfrm>
              <a:off x="9952221" y="2473112"/>
              <a:ext cx="171474" cy="114316"/>
            </a:xfrm>
            <a:prstGeom prst="rect">
              <a:avLst/>
            </a:prstGeom>
          </p:spPr>
        </p:pic>
      </p:grpSp>
      <p:pic>
        <p:nvPicPr>
          <p:cNvPr id="53" name="Resim 52">
            <a:extLst>
              <a:ext uri="{FF2B5EF4-FFF2-40B4-BE49-F238E27FC236}">
                <a16:creationId xmlns:a16="http://schemas.microsoft.com/office/drawing/2014/main" id="{C048866E-05C7-E493-6339-FA06B569C295}"/>
              </a:ext>
            </a:extLst>
          </p:cNvPr>
          <p:cNvPicPr>
            <a:picLocks noChangeAspect="1"/>
          </p:cNvPicPr>
          <p:nvPr/>
        </p:nvPicPr>
        <p:blipFill>
          <a:blip r:embed="rId8"/>
          <a:stretch>
            <a:fillRect/>
          </a:stretch>
        </p:blipFill>
        <p:spPr>
          <a:xfrm>
            <a:off x="8932602" y="4606195"/>
            <a:ext cx="2701666" cy="1479013"/>
          </a:xfrm>
          <a:prstGeom prst="rect">
            <a:avLst/>
          </a:prstGeom>
        </p:spPr>
      </p:pic>
      <p:pic>
        <p:nvPicPr>
          <p:cNvPr id="54" name="Resim 53">
            <a:extLst>
              <a:ext uri="{FF2B5EF4-FFF2-40B4-BE49-F238E27FC236}">
                <a16:creationId xmlns:a16="http://schemas.microsoft.com/office/drawing/2014/main" id="{9E4A145C-A33B-52C8-5619-1378C6FCFCAF}"/>
              </a:ext>
            </a:extLst>
          </p:cNvPr>
          <p:cNvPicPr>
            <a:picLocks noChangeAspect="1"/>
          </p:cNvPicPr>
          <p:nvPr/>
        </p:nvPicPr>
        <p:blipFill>
          <a:blip r:embed="rId9"/>
          <a:stretch>
            <a:fillRect/>
          </a:stretch>
        </p:blipFill>
        <p:spPr>
          <a:xfrm>
            <a:off x="4881176" y="4598727"/>
            <a:ext cx="2076903" cy="1406523"/>
          </a:xfrm>
          <a:prstGeom prst="rect">
            <a:avLst/>
          </a:prstGeom>
        </p:spPr>
      </p:pic>
      <p:pic>
        <p:nvPicPr>
          <p:cNvPr id="55" name="Resim 54">
            <a:extLst>
              <a:ext uri="{FF2B5EF4-FFF2-40B4-BE49-F238E27FC236}">
                <a16:creationId xmlns:a16="http://schemas.microsoft.com/office/drawing/2014/main" id="{75E2A88D-7066-F851-1797-3CB361D78B00}"/>
              </a:ext>
            </a:extLst>
          </p:cNvPr>
          <p:cNvPicPr>
            <a:picLocks noChangeAspect="1"/>
          </p:cNvPicPr>
          <p:nvPr/>
        </p:nvPicPr>
        <p:blipFill rotWithShape="1">
          <a:blip r:embed="rId10"/>
          <a:srcRect l="3780" t="1234" r="8971" b="65829"/>
          <a:stretch/>
        </p:blipFill>
        <p:spPr>
          <a:xfrm>
            <a:off x="266592" y="4555198"/>
            <a:ext cx="2966213" cy="1042089"/>
          </a:xfrm>
          <a:prstGeom prst="rect">
            <a:avLst/>
          </a:prstGeom>
        </p:spPr>
      </p:pic>
      <p:pic>
        <p:nvPicPr>
          <p:cNvPr id="56" name="Resim 55">
            <a:extLst>
              <a:ext uri="{FF2B5EF4-FFF2-40B4-BE49-F238E27FC236}">
                <a16:creationId xmlns:a16="http://schemas.microsoft.com/office/drawing/2014/main" id="{6D950A77-6D2C-7D55-7924-2A323A0B1E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58669" y="2299261"/>
            <a:ext cx="932374" cy="1234667"/>
          </a:xfrm>
          <a:prstGeom prst="rect">
            <a:avLst/>
          </a:prstGeom>
        </p:spPr>
      </p:pic>
      <p:sp>
        <p:nvSpPr>
          <p:cNvPr id="57" name="Metin kutusu 56">
            <a:extLst>
              <a:ext uri="{FF2B5EF4-FFF2-40B4-BE49-F238E27FC236}">
                <a16:creationId xmlns:a16="http://schemas.microsoft.com/office/drawing/2014/main" id="{C2996771-AC76-6C15-717B-6D47A9BEC6C1}"/>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PROJE İŞ AKIŞI</a:t>
            </a:r>
            <a:endParaRPr lang="tr-TR" sz="2000" dirty="0"/>
          </a:p>
        </p:txBody>
      </p:sp>
      <p:sp>
        <p:nvSpPr>
          <p:cNvPr id="38" name="Ok: Sağ 37">
            <a:extLst>
              <a:ext uri="{FF2B5EF4-FFF2-40B4-BE49-F238E27FC236}">
                <a16:creationId xmlns:a16="http://schemas.microsoft.com/office/drawing/2014/main" id="{E2C85B27-AA21-5B08-ED29-C4668DB6DB82}"/>
              </a:ext>
            </a:extLst>
          </p:cNvPr>
          <p:cNvSpPr/>
          <p:nvPr/>
        </p:nvSpPr>
        <p:spPr bwMode="auto">
          <a:xfrm rot="5400000">
            <a:off x="10043021" y="3719082"/>
            <a:ext cx="515963" cy="318461"/>
          </a:xfrm>
          <a:prstGeom prst="rightArrow">
            <a:avLst/>
          </a:prstGeom>
          <a:solidFill>
            <a:srgbClr val="0070C0"/>
          </a:solidFill>
          <a:ln w="12700">
            <a:solidFill>
              <a:srgbClr val="2A79FF"/>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ndParaRPr>
          </a:p>
        </p:txBody>
      </p:sp>
    </p:spTree>
    <p:extLst>
      <p:ext uri="{BB962C8B-B14F-4D97-AF65-F5344CB8AC3E}">
        <p14:creationId xmlns:p14="http://schemas.microsoft.com/office/powerpoint/2010/main" val="2269030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9A738-1BB1-17F1-FA0F-4E5B0624ED51}"/>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2EF2AB77-D865-30DD-AB82-F0115BD3EC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7" name="Metin kutusu 56">
            <a:extLst>
              <a:ext uri="{FF2B5EF4-FFF2-40B4-BE49-F238E27FC236}">
                <a16:creationId xmlns:a16="http://schemas.microsoft.com/office/drawing/2014/main" id="{BB6B206E-E59F-BD15-2D0B-C9E0EADBA9E4}"/>
              </a:ext>
            </a:extLst>
          </p:cNvPr>
          <p:cNvSpPr txBox="1"/>
          <p:nvPr/>
        </p:nvSpPr>
        <p:spPr>
          <a:xfrm>
            <a:off x="324310" y="1239995"/>
            <a:ext cx="10674829" cy="400110"/>
          </a:xfrm>
          <a:prstGeom prst="rect">
            <a:avLst/>
          </a:prstGeom>
          <a:noFill/>
        </p:spPr>
        <p:txBody>
          <a:bodyPr wrap="square" rtlCol="0">
            <a:spAutoFit/>
          </a:bodyPr>
          <a:lstStyle/>
          <a:p>
            <a:pPr marL="342900" indent="-342900">
              <a:buFont typeface="Wingdings" panose="05000000000000000000" pitchFamily="2" charset="2"/>
              <a:buChar char="Ø"/>
            </a:pPr>
            <a:r>
              <a:rPr lang="tr-TR" sz="2000" b="1" dirty="0">
                <a:solidFill>
                  <a:srgbClr val="BB2121"/>
                </a:solidFill>
              </a:rPr>
              <a:t>TASARIM DEĞİŞKENLERİNİN BELİRLENMESİ</a:t>
            </a:r>
            <a:endParaRPr lang="tr-TR" sz="2000" dirty="0"/>
          </a:p>
        </p:txBody>
      </p:sp>
      <p:cxnSp>
        <p:nvCxnSpPr>
          <p:cNvPr id="3" name="Düz Bağlayıcı 2">
            <a:extLst>
              <a:ext uri="{FF2B5EF4-FFF2-40B4-BE49-F238E27FC236}">
                <a16:creationId xmlns:a16="http://schemas.microsoft.com/office/drawing/2014/main" id="{A10A843B-203C-936E-5531-D6AEE33FAC11}"/>
              </a:ext>
            </a:extLst>
          </p:cNvPr>
          <p:cNvCxnSpPr>
            <a:cxnSpLocks/>
          </p:cNvCxnSpPr>
          <p:nvPr/>
        </p:nvCxnSpPr>
        <p:spPr>
          <a:xfrm>
            <a:off x="1235132" y="4797152"/>
            <a:ext cx="0" cy="0"/>
          </a:xfrm>
          <a:prstGeom prst="line">
            <a:avLst/>
          </a:prstGeom>
          <a:noFill/>
          <a:ln w="9525" cap="flat" cmpd="sng" algn="ctr">
            <a:solidFill>
              <a:srgbClr val="2A79FF">
                <a:shade val="95000"/>
                <a:satMod val="105000"/>
              </a:srgbClr>
            </a:solidFill>
            <a:prstDash val="solid"/>
          </a:ln>
          <a:effectLst/>
        </p:spPr>
      </p:cxnSp>
      <p:grpSp>
        <p:nvGrpSpPr>
          <p:cNvPr id="4" name="Grup 3">
            <a:extLst>
              <a:ext uri="{FF2B5EF4-FFF2-40B4-BE49-F238E27FC236}">
                <a16:creationId xmlns:a16="http://schemas.microsoft.com/office/drawing/2014/main" id="{63F0F480-12C0-BEC8-CB6B-6B2133DEDEA5}"/>
              </a:ext>
            </a:extLst>
          </p:cNvPr>
          <p:cNvGrpSpPr/>
          <p:nvPr/>
        </p:nvGrpSpPr>
        <p:grpSpPr>
          <a:xfrm>
            <a:off x="171366" y="1856258"/>
            <a:ext cx="3822970" cy="4201841"/>
            <a:chOff x="1055440" y="1156052"/>
            <a:chExt cx="4693366" cy="5229468"/>
          </a:xfrm>
        </p:grpSpPr>
        <p:pic>
          <p:nvPicPr>
            <p:cNvPr id="5" name="Resim 4">
              <a:extLst>
                <a:ext uri="{FF2B5EF4-FFF2-40B4-BE49-F238E27FC236}">
                  <a16:creationId xmlns:a16="http://schemas.microsoft.com/office/drawing/2014/main" id="{F72D6BD1-AEEA-D778-E0A8-FDD7E6365F01}"/>
                </a:ext>
              </a:extLst>
            </p:cNvPr>
            <p:cNvPicPr>
              <a:picLocks noChangeAspect="1"/>
            </p:cNvPicPr>
            <p:nvPr/>
          </p:nvPicPr>
          <p:blipFill>
            <a:blip r:embed="rId3"/>
            <a:stretch>
              <a:fillRect/>
            </a:stretch>
          </p:blipFill>
          <p:spPr>
            <a:xfrm>
              <a:off x="1055440" y="1156052"/>
              <a:ext cx="4032448" cy="4545896"/>
            </a:xfrm>
            <a:prstGeom prst="rect">
              <a:avLst/>
            </a:prstGeom>
          </p:spPr>
        </p:pic>
        <p:cxnSp>
          <p:nvCxnSpPr>
            <p:cNvPr id="7" name="Düz Ok Bağlayıcısı 6">
              <a:extLst>
                <a:ext uri="{FF2B5EF4-FFF2-40B4-BE49-F238E27FC236}">
                  <a16:creationId xmlns:a16="http://schemas.microsoft.com/office/drawing/2014/main" id="{4F2977A6-861B-0D8B-B9B5-B64F919CF2D2}"/>
                </a:ext>
              </a:extLst>
            </p:cNvPr>
            <p:cNvCxnSpPr>
              <a:cxnSpLocks/>
            </p:cNvCxnSpPr>
            <p:nvPr/>
          </p:nvCxnSpPr>
          <p:spPr>
            <a:xfrm>
              <a:off x="4120034" y="3908673"/>
              <a:ext cx="679025" cy="0"/>
            </a:xfrm>
            <a:prstGeom prst="straightConnector1">
              <a:avLst/>
            </a:prstGeom>
            <a:noFill/>
            <a:ln w="57150" cap="flat" cmpd="sng" algn="ctr">
              <a:solidFill>
                <a:srgbClr val="FF0000"/>
              </a:solidFill>
              <a:prstDash val="solid"/>
              <a:headEnd type="triangle"/>
              <a:tailEnd type="triangle"/>
            </a:ln>
            <a:effectLst/>
          </p:spPr>
        </p:cxnSp>
        <p:cxnSp>
          <p:nvCxnSpPr>
            <p:cNvPr id="8" name="Düz Ok Bağlayıcısı 7">
              <a:extLst>
                <a:ext uri="{FF2B5EF4-FFF2-40B4-BE49-F238E27FC236}">
                  <a16:creationId xmlns:a16="http://schemas.microsoft.com/office/drawing/2014/main" id="{B53DEBE1-0083-FBF4-893C-AC4A5510B15B}"/>
                </a:ext>
              </a:extLst>
            </p:cNvPr>
            <p:cNvCxnSpPr>
              <a:cxnSpLocks/>
            </p:cNvCxnSpPr>
            <p:nvPr/>
          </p:nvCxnSpPr>
          <p:spPr>
            <a:xfrm>
              <a:off x="1631504" y="2564904"/>
              <a:ext cx="0" cy="1728192"/>
            </a:xfrm>
            <a:prstGeom prst="straightConnector1">
              <a:avLst/>
            </a:prstGeom>
            <a:noFill/>
            <a:ln w="57150" cap="flat" cmpd="sng" algn="ctr">
              <a:solidFill>
                <a:srgbClr val="FF0000"/>
              </a:solidFill>
              <a:prstDash val="solid"/>
              <a:headEnd type="triangle"/>
              <a:tailEnd type="triangle"/>
            </a:ln>
            <a:effectLst/>
          </p:spPr>
        </p:cxnSp>
        <p:sp>
          <p:nvSpPr>
            <p:cNvPr id="24" name="Oval 23">
              <a:extLst>
                <a:ext uri="{FF2B5EF4-FFF2-40B4-BE49-F238E27FC236}">
                  <a16:creationId xmlns:a16="http://schemas.microsoft.com/office/drawing/2014/main" id="{0DC6AF0B-B165-51F1-0421-05E9B7B558F4}"/>
                </a:ext>
              </a:extLst>
            </p:cNvPr>
            <p:cNvSpPr/>
            <p:nvPr/>
          </p:nvSpPr>
          <p:spPr bwMode="auto">
            <a:xfrm>
              <a:off x="4375674" y="2843281"/>
              <a:ext cx="180000" cy="180000"/>
            </a:xfrm>
            <a:prstGeom prst="ellipse">
              <a:avLst/>
            </a:prstGeom>
            <a:solidFill>
              <a:srgbClr val="FF0000"/>
            </a:solidFill>
            <a:ln w="12700">
              <a:solidFill>
                <a:srgbClr val="FF0000"/>
              </a:solid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solidFill>
                  <a:prstClr val="black"/>
                </a:solidFill>
                <a:effectLst/>
                <a:uLnTx/>
                <a:uFillTx/>
                <a:latin typeface="Calibri"/>
              </a:endParaRPr>
            </a:p>
          </p:txBody>
        </p:sp>
        <p:cxnSp>
          <p:nvCxnSpPr>
            <p:cNvPr id="25" name="Düz Ok Bağlayıcısı 24">
              <a:extLst>
                <a:ext uri="{FF2B5EF4-FFF2-40B4-BE49-F238E27FC236}">
                  <a16:creationId xmlns:a16="http://schemas.microsoft.com/office/drawing/2014/main" id="{1FF78842-F7D6-6429-938E-54D042F2E5BA}"/>
                </a:ext>
              </a:extLst>
            </p:cNvPr>
            <p:cNvCxnSpPr>
              <a:cxnSpLocks/>
              <a:stCxn id="24" idx="6"/>
            </p:cNvCxnSpPr>
            <p:nvPr/>
          </p:nvCxnSpPr>
          <p:spPr>
            <a:xfrm>
              <a:off x="4555674" y="2933281"/>
              <a:ext cx="820246" cy="0"/>
            </a:xfrm>
            <a:prstGeom prst="straightConnector1">
              <a:avLst/>
            </a:prstGeom>
            <a:noFill/>
            <a:ln w="38100" cap="flat" cmpd="sng" algn="ctr">
              <a:solidFill>
                <a:srgbClr val="FF0000"/>
              </a:solidFill>
              <a:prstDash val="solid"/>
              <a:tailEnd type="triangle"/>
            </a:ln>
            <a:effectLst/>
          </p:spPr>
        </p:cxnSp>
        <p:sp>
          <p:nvSpPr>
            <p:cNvPr id="26" name="Metin kutusu 25">
              <a:extLst>
                <a:ext uri="{FF2B5EF4-FFF2-40B4-BE49-F238E27FC236}">
                  <a16:creationId xmlns:a16="http://schemas.microsoft.com/office/drawing/2014/main" id="{9D7F6DE7-B8A2-B53E-BC0C-4643A88BDDA0}"/>
                </a:ext>
              </a:extLst>
            </p:cNvPr>
            <p:cNvSpPr txBox="1"/>
            <p:nvPr/>
          </p:nvSpPr>
          <p:spPr>
            <a:xfrm>
              <a:off x="4266225" y="3328146"/>
              <a:ext cx="386644"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800" b="1" i="0" u="none" strike="noStrike" kern="0" cap="none" spc="0" normalizeH="0" baseline="0" noProof="0" dirty="0">
                  <a:ln>
                    <a:noFill/>
                  </a:ln>
                  <a:solidFill>
                    <a:srgbClr val="FF0000"/>
                  </a:solidFill>
                  <a:effectLst/>
                  <a:uLnTx/>
                  <a:uFillTx/>
                  <a:latin typeface="Calibri"/>
                </a:rPr>
                <a:t>B</a:t>
              </a:r>
            </a:p>
          </p:txBody>
        </p:sp>
        <p:sp>
          <p:nvSpPr>
            <p:cNvPr id="27" name="Metin kutusu 26">
              <a:extLst>
                <a:ext uri="{FF2B5EF4-FFF2-40B4-BE49-F238E27FC236}">
                  <a16:creationId xmlns:a16="http://schemas.microsoft.com/office/drawing/2014/main" id="{A113091A-D72F-4E7E-6F6A-77A463DDA8CE}"/>
                </a:ext>
              </a:extLst>
            </p:cNvPr>
            <p:cNvSpPr txBox="1"/>
            <p:nvPr/>
          </p:nvSpPr>
          <p:spPr>
            <a:xfrm>
              <a:off x="1227117" y="3156089"/>
              <a:ext cx="402674"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800" b="1" i="0" u="none" strike="noStrike" kern="0" cap="none" spc="0" normalizeH="0" baseline="0" noProof="0" dirty="0">
                  <a:ln>
                    <a:noFill/>
                  </a:ln>
                  <a:solidFill>
                    <a:srgbClr val="FF0000"/>
                  </a:solidFill>
                  <a:effectLst/>
                  <a:uLnTx/>
                  <a:uFillTx/>
                  <a:latin typeface="Calibri"/>
                </a:rPr>
                <a:t>A</a:t>
              </a:r>
            </a:p>
          </p:txBody>
        </p:sp>
        <p:sp>
          <p:nvSpPr>
            <p:cNvPr id="28" name="Metin kutusu 27">
              <a:extLst>
                <a:ext uri="{FF2B5EF4-FFF2-40B4-BE49-F238E27FC236}">
                  <a16:creationId xmlns:a16="http://schemas.microsoft.com/office/drawing/2014/main" id="{764DFD2D-6853-87C9-F3FB-BFD2DD67754F}"/>
                </a:ext>
              </a:extLst>
            </p:cNvPr>
            <p:cNvSpPr txBox="1"/>
            <p:nvPr/>
          </p:nvSpPr>
          <p:spPr>
            <a:xfrm>
              <a:off x="5362162" y="2671671"/>
              <a:ext cx="386644"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800" b="1" i="0" u="none" strike="noStrike" kern="0" cap="none" spc="0" normalizeH="0" baseline="0" noProof="0" dirty="0">
                  <a:ln>
                    <a:noFill/>
                  </a:ln>
                  <a:solidFill>
                    <a:srgbClr val="FF0000"/>
                  </a:solidFill>
                  <a:effectLst/>
                  <a:uLnTx/>
                  <a:uFillTx/>
                  <a:latin typeface="Calibri"/>
                </a:rPr>
                <a:t>C</a:t>
              </a:r>
            </a:p>
          </p:txBody>
        </p:sp>
        <p:cxnSp>
          <p:nvCxnSpPr>
            <p:cNvPr id="29" name="Düz Bağlayıcı 28">
              <a:extLst>
                <a:ext uri="{FF2B5EF4-FFF2-40B4-BE49-F238E27FC236}">
                  <a16:creationId xmlns:a16="http://schemas.microsoft.com/office/drawing/2014/main" id="{C373FD26-34AA-0CC3-1107-6506BB4FCB83}"/>
                </a:ext>
              </a:extLst>
            </p:cNvPr>
            <p:cNvCxnSpPr>
              <a:cxnSpLocks/>
            </p:cNvCxnSpPr>
            <p:nvPr/>
          </p:nvCxnSpPr>
          <p:spPr>
            <a:xfrm>
              <a:off x="1173168" y="4797152"/>
              <a:ext cx="0" cy="1584176"/>
            </a:xfrm>
            <a:prstGeom prst="line">
              <a:avLst/>
            </a:prstGeom>
            <a:noFill/>
            <a:ln w="28575" cap="flat" cmpd="sng" algn="ctr">
              <a:solidFill>
                <a:srgbClr val="FF0000"/>
              </a:solidFill>
              <a:prstDash val="solid"/>
            </a:ln>
            <a:effectLst/>
          </p:spPr>
        </p:cxnSp>
        <p:cxnSp>
          <p:nvCxnSpPr>
            <p:cNvPr id="30" name="Düz Bağlayıcı 29">
              <a:extLst>
                <a:ext uri="{FF2B5EF4-FFF2-40B4-BE49-F238E27FC236}">
                  <a16:creationId xmlns:a16="http://schemas.microsoft.com/office/drawing/2014/main" id="{14EA8F87-8B3E-CD8B-8DC7-091B5247DC09}"/>
                </a:ext>
              </a:extLst>
            </p:cNvPr>
            <p:cNvCxnSpPr>
              <a:cxnSpLocks/>
            </p:cNvCxnSpPr>
            <p:nvPr/>
          </p:nvCxnSpPr>
          <p:spPr>
            <a:xfrm>
              <a:off x="4988657" y="4801344"/>
              <a:ext cx="0" cy="1584176"/>
            </a:xfrm>
            <a:prstGeom prst="line">
              <a:avLst/>
            </a:prstGeom>
            <a:noFill/>
            <a:ln w="28575" cap="flat" cmpd="sng" algn="ctr">
              <a:solidFill>
                <a:srgbClr val="FF0000"/>
              </a:solidFill>
              <a:prstDash val="solid"/>
            </a:ln>
            <a:effectLst/>
          </p:spPr>
        </p:cxnSp>
        <p:cxnSp>
          <p:nvCxnSpPr>
            <p:cNvPr id="31" name="Düz Ok Bağlayıcısı 30">
              <a:extLst>
                <a:ext uri="{FF2B5EF4-FFF2-40B4-BE49-F238E27FC236}">
                  <a16:creationId xmlns:a16="http://schemas.microsoft.com/office/drawing/2014/main" id="{B4F2A01A-9E8C-FE29-BAB7-2373A95C4351}"/>
                </a:ext>
              </a:extLst>
            </p:cNvPr>
            <p:cNvCxnSpPr>
              <a:cxnSpLocks/>
            </p:cNvCxnSpPr>
            <p:nvPr/>
          </p:nvCxnSpPr>
          <p:spPr>
            <a:xfrm flipH="1">
              <a:off x="1180788" y="6309320"/>
              <a:ext cx="3792629" cy="0"/>
            </a:xfrm>
            <a:prstGeom prst="straightConnector1">
              <a:avLst/>
            </a:prstGeom>
            <a:noFill/>
            <a:ln w="57150" cap="flat" cmpd="sng" algn="ctr">
              <a:solidFill>
                <a:srgbClr val="FF0000"/>
              </a:solidFill>
              <a:prstDash val="solid"/>
              <a:headEnd type="triangle"/>
              <a:tailEnd type="triangle"/>
            </a:ln>
            <a:effectLst/>
          </p:spPr>
        </p:cxnSp>
        <p:sp>
          <p:nvSpPr>
            <p:cNvPr id="32" name="Metin kutusu 31">
              <a:extLst>
                <a:ext uri="{FF2B5EF4-FFF2-40B4-BE49-F238E27FC236}">
                  <a16:creationId xmlns:a16="http://schemas.microsoft.com/office/drawing/2014/main" id="{039362B0-A7B6-CAD5-D2A2-CA8BF2871F40}"/>
                </a:ext>
              </a:extLst>
            </p:cNvPr>
            <p:cNvSpPr txBox="1"/>
            <p:nvPr/>
          </p:nvSpPr>
          <p:spPr>
            <a:xfrm>
              <a:off x="2875568" y="5797912"/>
              <a:ext cx="41069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2800" b="1" i="0" u="none" strike="noStrike" kern="0" cap="none" spc="0" normalizeH="0" baseline="0" noProof="0" dirty="0">
                  <a:ln>
                    <a:noFill/>
                  </a:ln>
                  <a:solidFill>
                    <a:srgbClr val="FF0000"/>
                  </a:solidFill>
                  <a:effectLst/>
                  <a:uLnTx/>
                  <a:uFillTx/>
                  <a:latin typeface="Calibri"/>
                </a:rPr>
                <a:t>D</a:t>
              </a:r>
            </a:p>
          </p:txBody>
        </p:sp>
      </p:grpSp>
      <p:sp>
        <p:nvSpPr>
          <p:cNvPr id="33" name="Metin kutusu 32">
            <a:extLst>
              <a:ext uri="{FF2B5EF4-FFF2-40B4-BE49-F238E27FC236}">
                <a16:creationId xmlns:a16="http://schemas.microsoft.com/office/drawing/2014/main" id="{F4ADE4E1-8171-A9CD-099C-FCD368667BFE}"/>
              </a:ext>
            </a:extLst>
          </p:cNvPr>
          <p:cNvSpPr txBox="1"/>
          <p:nvPr/>
        </p:nvSpPr>
        <p:spPr>
          <a:xfrm>
            <a:off x="4018492" y="4506766"/>
            <a:ext cx="3013414" cy="1323439"/>
          </a:xfrm>
          <a:prstGeom prst="rect">
            <a:avLst/>
          </a:prstGeom>
          <a:noFill/>
        </p:spPr>
        <p:txBody>
          <a:bodyPr wrap="square" rtlCol="0">
            <a:spAutoFit/>
          </a:bodyPr>
          <a:lstStyle/>
          <a:p>
            <a:r>
              <a:rPr lang="tr-TR" sz="2000" b="1" i="1" dirty="0">
                <a:solidFill>
                  <a:srgbClr val="FF0000"/>
                </a:solidFill>
                <a:latin typeface="Calibri"/>
              </a:rPr>
              <a:t>A→ Kauçuk Yüksekliği</a:t>
            </a:r>
            <a:endParaRPr lang="tr-TR" sz="2000" b="1" i="1" dirty="0">
              <a:solidFill>
                <a:prstClr val="black"/>
              </a:solidFill>
              <a:latin typeface="Calibri"/>
            </a:endParaRPr>
          </a:p>
          <a:p>
            <a:r>
              <a:rPr lang="tr-TR" sz="2000" b="1" i="1" dirty="0">
                <a:solidFill>
                  <a:srgbClr val="FF0000"/>
                </a:solidFill>
                <a:latin typeface="Calibri"/>
              </a:rPr>
              <a:t>B→ Kauçuk Genişliği	</a:t>
            </a:r>
          </a:p>
          <a:p>
            <a:r>
              <a:rPr lang="tr-TR" sz="2000" b="1" i="1" dirty="0">
                <a:solidFill>
                  <a:srgbClr val="FF0000"/>
                </a:solidFill>
                <a:latin typeface="Calibri"/>
              </a:rPr>
              <a:t>C→ Kauçuk Sertliği 	</a:t>
            </a:r>
          </a:p>
          <a:p>
            <a:r>
              <a:rPr lang="tr-TR" sz="2000" b="1" i="1" dirty="0">
                <a:solidFill>
                  <a:srgbClr val="FF0000"/>
                </a:solidFill>
                <a:latin typeface="Calibri"/>
              </a:rPr>
              <a:t>D→ Kalibre oranı 	</a:t>
            </a:r>
            <a:endParaRPr lang="tr-TR" sz="2000" b="1" i="1" dirty="0">
              <a:solidFill>
                <a:prstClr val="black"/>
              </a:solidFill>
              <a:latin typeface="Calibri"/>
            </a:endParaRPr>
          </a:p>
        </p:txBody>
      </p:sp>
      <p:pic>
        <p:nvPicPr>
          <p:cNvPr id="34" name="Resim 33">
            <a:extLst>
              <a:ext uri="{FF2B5EF4-FFF2-40B4-BE49-F238E27FC236}">
                <a16:creationId xmlns:a16="http://schemas.microsoft.com/office/drawing/2014/main" id="{3DCE6DE3-7C25-720E-B178-20841EA00EB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422" t="2961" r="39369" b="9772"/>
          <a:stretch/>
        </p:blipFill>
        <p:spPr>
          <a:xfrm>
            <a:off x="10063290" y="1468069"/>
            <a:ext cx="2062559" cy="2343653"/>
          </a:xfrm>
          <a:prstGeom prst="rect">
            <a:avLst/>
          </a:prstGeom>
        </p:spPr>
      </p:pic>
      <p:sp>
        <p:nvSpPr>
          <p:cNvPr id="35" name="Metin kutusu 34">
            <a:extLst>
              <a:ext uri="{FF2B5EF4-FFF2-40B4-BE49-F238E27FC236}">
                <a16:creationId xmlns:a16="http://schemas.microsoft.com/office/drawing/2014/main" id="{36D57178-1864-A48B-07CA-3D2D3C23E9B3}"/>
              </a:ext>
            </a:extLst>
          </p:cNvPr>
          <p:cNvSpPr txBox="1"/>
          <p:nvPr/>
        </p:nvSpPr>
        <p:spPr>
          <a:xfrm>
            <a:off x="3957729" y="1780774"/>
            <a:ext cx="5870296" cy="2585323"/>
          </a:xfrm>
          <a:prstGeom prst="rect">
            <a:avLst/>
          </a:prstGeom>
          <a:noFill/>
        </p:spPr>
        <p:txBody>
          <a:bodyPr wrap="square" rtlCol="0">
            <a:spAutoFit/>
          </a:bodyPr>
          <a:lstStyle/>
          <a:p>
            <a:pPr marL="285750" indent="-285750">
              <a:buFont typeface="Wingdings" panose="05000000000000000000" pitchFamily="2" charset="2"/>
              <a:buChar char="Ø"/>
            </a:pPr>
            <a:r>
              <a:rPr lang="tr-TR" dirty="0">
                <a:solidFill>
                  <a:prstClr val="black"/>
                </a:solidFill>
              </a:rPr>
              <a:t>Radyal ve eksenel yönde bir kuvvet uygulandığında, kauçuk deforme olabilen bir eleman olarak tanımlanır. Dış boru ve iç boru ise rijit elemanlar olduğundan deformasyona uğramazlar. Titreşim sönümleyici burcun statik yay katsayısını etkileyen ana faktör, radyal ve eksenel kuvvetin etkisiyle hacimsel olarak sıkışmaya maruz kalmasıdır. Yay katsayısını etkileyen faktörler ise kauçuk yüksekliği, kauçuk genişliği, kauçuk sertliği ve kalibre oranı olarak belirlenmiştir.</a:t>
            </a:r>
          </a:p>
        </p:txBody>
      </p:sp>
      <p:sp>
        <p:nvSpPr>
          <p:cNvPr id="36" name="Metin kutusu 35">
            <a:extLst>
              <a:ext uri="{FF2B5EF4-FFF2-40B4-BE49-F238E27FC236}">
                <a16:creationId xmlns:a16="http://schemas.microsoft.com/office/drawing/2014/main" id="{102BC949-EEB2-227B-AC04-B79C0A40F38F}"/>
              </a:ext>
            </a:extLst>
          </p:cNvPr>
          <p:cNvSpPr txBox="1"/>
          <p:nvPr/>
        </p:nvSpPr>
        <p:spPr>
          <a:xfrm>
            <a:off x="6910615" y="4519253"/>
            <a:ext cx="4583832" cy="1631216"/>
          </a:xfrm>
          <a:prstGeom prst="rect">
            <a:avLst/>
          </a:prstGeom>
          <a:noFill/>
          <a:ln w="28575">
            <a:solidFill>
              <a:srgbClr val="002060"/>
            </a:solidFill>
          </a:ln>
        </p:spPr>
        <p:txBody>
          <a:bodyPr wrap="square" rtlCol="0">
            <a:spAutoFit/>
          </a:bodyPr>
          <a:lstStyle/>
          <a:p>
            <a:r>
              <a:rPr lang="tr-TR" sz="2000" b="1" i="1" dirty="0">
                <a:solidFill>
                  <a:srgbClr val="FF0000"/>
                </a:solidFill>
                <a:latin typeface="Calibri"/>
              </a:rPr>
              <a:t>Tasarım Değişkenlerinin Sınır Aralıkları</a:t>
            </a:r>
          </a:p>
          <a:p>
            <a:r>
              <a:rPr lang="tr-TR" sz="2000" b="1" i="1" dirty="0">
                <a:solidFill>
                  <a:srgbClr val="FF0000"/>
                </a:solidFill>
                <a:latin typeface="Calibri"/>
              </a:rPr>
              <a:t>A </a:t>
            </a:r>
            <a:r>
              <a:rPr lang="tr-TR" sz="2000" dirty="0">
                <a:solidFill>
                  <a:srgbClr val="1F1F1F"/>
                </a:solidFill>
                <a:highlight>
                  <a:srgbClr val="FFFFFF"/>
                </a:highlight>
                <a:latin typeface="Google Sans"/>
              </a:rPr>
              <a:t>≤ </a:t>
            </a:r>
            <a:r>
              <a:rPr lang="tr-TR" sz="2000" i="1" dirty="0">
                <a:solidFill>
                  <a:srgbClr val="1F1F1F"/>
                </a:solidFill>
                <a:highlight>
                  <a:srgbClr val="FFFFFF"/>
                </a:highlight>
                <a:latin typeface="Google Sans"/>
              </a:rPr>
              <a:t>Dış Boru Uzunluğu</a:t>
            </a:r>
            <a:endParaRPr lang="tr-TR" sz="2000" i="1" dirty="0">
              <a:solidFill>
                <a:prstClr val="black"/>
              </a:solidFill>
              <a:latin typeface="Calibri"/>
            </a:endParaRPr>
          </a:p>
          <a:p>
            <a:r>
              <a:rPr lang="tr-TR" sz="2000" dirty="0">
                <a:solidFill>
                  <a:srgbClr val="1F1F1F"/>
                </a:solidFill>
                <a:highlight>
                  <a:srgbClr val="FFFFFF"/>
                </a:highlight>
                <a:latin typeface="Google Sans"/>
              </a:rPr>
              <a:t>3 mm ≤ </a:t>
            </a:r>
            <a:r>
              <a:rPr lang="tr-TR" sz="2000" b="1" i="1" dirty="0">
                <a:solidFill>
                  <a:srgbClr val="FF0000"/>
                </a:solidFill>
                <a:latin typeface="Calibri"/>
              </a:rPr>
              <a:t>B </a:t>
            </a:r>
            <a:r>
              <a:rPr lang="tr-TR" sz="2000" dirty="0">
                <a:solidFill>
                  <a:srgbClr val="1F1F1F"/>
                </a:solidFill>
                <a:highlight>
                  <a:srgbClr val="FFFFFF"/>
                </a:highlight>
                <a:latin typeface="Google Sans"/>
              </a:rPr>
              <a:t>≤ 15 mm</a:t>
            </a:r>
          </a:p>
          <a:p>
            <a:r>
              <a:rPr lang="tr-TR" sz="2000" dirty="0">
                <a:solidFill>
                  <a:srgbClr val="1F1F1F"/>
                </a:solidFill>
                <a:highlight>
                  <a:srgbClr val="FFFFFF"/>
                </a:highlight>
                <a:latin typeface="Google Sans"/>
              </a:rPr>
              <a:t>45 </a:t>
            </a:r>
            <a:r>
              <a:rPr lang="tr-TR" sz="2000" dirty="0" err="1">
                <a:solidFill>
                  <a:srgbClr val="1F1F1F"/>
                </a:solidFill>
                <a:highlight>
                  <a:srgbClr val="FFFFFF"/>
                </a:highlight>
                <a:latin typeface="Google Sans"/>
              </a:rPr>
              <a:t>ShA</a:t>
            </a:r>
            <a:r>
              <a:rPr lang="tr-TR" sz="2000" dirty="0">
                <a:solidFill>
                  <a:srgbClr val="1F1F1F"/>
                </a:solidFill>
                <a:highlight>
                  <a:srgbClr val="FFFFFF"/>
                </a:highlight>
                <a:latin typeface="Google Sans"/>
              </a:rPr>
              <a:t> ≤ </a:t>
            </a:r>
            <a:r>
              <a:rPr lang="tr-TR" sz="2000" b="1" i="1" dirty="0">
                <a:solidFill>
                  <a:srgbClr val="FF0000"/>
                </a:solidFill>
                <a:highlight>
                  <a:srgbClr val="FFFFFF"/>
                </a:highlight>
                <a:latin typeface="Google Sans"/>
              </a:rPr>
              <a:t>C</a:t>
            </a:r>
            <a:r>
              <a:rPr lang="tr-TR" sz="2000" b="1" i="1" dirty="0">
                <a:solidFill>
                  <a:srgbClr val="FF0000"/>
                </a:solidFill>
                <a:latin typeface="Calibri"/>
              </a:rPr>
              <a:t> </a:t>
            </a:r>
            <a:r>
              <a:rPr lang="tr-TR" sz="2000" dirty="0">
                <a:solidFill>
                  <a:srgbClr val="1F1F1F"/>
                </a:solidFill>
                <a:highlight>
                  <a:srgbClr val="FFFFFF"/>
                </a:highlight>
                <a:latin typeface="Google Sans"/>
              </a:rPr>
              <a:t>≤ 75 </a:t>
            </a:r>
            <a:r>
              <a:rPr lang="tr-TR" sz="2000" dirty="0" err="1">
                <a:solidFill>
                  <a:srgbClr val="1F1F1F"/>
                </a:solidFill>
                <a:highlight>
                  <a:srgbClr val="FFFFFF"/>
                </a:highlight>
                <a:latin typeface="Google Sans"/>
              </a:rPr>
              <a:t>ShA</a:t>
            </a:r>
            <a:endParaRPr lang="tr-TR" sz="2000" dirty="0">
              <a:solidFill>
                <a:srgbClr val="1F1F1F"/>
              </a:solidFill>
              <a:highlight>
                <a:srgbClr val="FFFFFF"/>
              </a:highlight>
              <a:latin typeface="Google Sans"/>
            </a:endParaRPr>
          </a:p>
          <a:p>
            <a:r>
              <a:rPr lang="tr-TR" sz="2000" dirty="0">
                <a:solidFill>
                  <a:srgbClr val="1F1F1F"/>
                </a:solidFill>
                <a:highlight>
                  <a:srgbClr val="FFFFFF"/>
                </a:highlight>
                <a:latin typeface="Google Sans"/>
              </a:rPr>
              <a:t>%0 ≤ </a:t>
            </a:r>
            <a:r>
              <a:rPr lang="tr-TR" sz="2000" b="1" i="1" dirty="0">
                <a:solidFill>
                  <a:srgbClr val="FF0000"/>
                </a:solidFill>
                <a:highlight>
                  <a:srgbClr val="FFFFFF"/>
                </a:highlight>
                <a:latin typeface="Google Sans"/>
              </a:rPr>
              <a:t>D</a:t>
            </a:r>
            <a:r>
              <a:rPr lang="tr-TR" sz="2000" b="1" i="1" dirty="0">
                <a:solidFill>
                  <a:srgbClr val="FF0000"/>
                </a:solidFill>
                <a:latin typeface="Calibri"/>
              </a:rPr>
              <a:t> </a:t>
            </a:r>
            <a:r>
              <a:rPr lang="tr-TR" sz="2000" dirty="0">
                <a:solidFill>
                  <a:srgbClr val="1F1F1F"/>
                </a:solidFill>
                <a:highlight>
                  <a:srgbClr val="FFFFFF"/>
                </a:highlight>
                <a:latin typeface="Google Sans"/>
              </a:rPr>
              <a:t>≤ %15</a:t>
            </a:r>
          </a:p>
        </p:txBody>
      </p:sp>
    </p:spTree>
    <p:extLst>
      <p:ext uri="{BB962C8B-B14F-4D97-AF65-F5344CB8AC3E}">
        <p14:creationId xmlns:p14="http://schemas.microsoft.com/office/powerpoint/2010/main" val="190797541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4471</TotalTime>
  <Words>1481</Words>
  <Application>Microsoft Office PowerPoint</Application>
  <PresentationFormat>Geniş ekran</PresentationFormat>
  <Paragraphs>224</Paragraphs>
  <Slides>26</Slides>
  <Notes>0</Notes>
  <HiddenSlides>0</HiddenSlides>
  <MMClips>0</MMClips>
  <ScaleCrop>false</ScaleCrop>
  <HeadingPairs>
    <vt:vector size="8" baseType="variant">
      <vt:variant>
        <vt:lpstr>Kullanılan Yazı Tipleri</vt:lpstr>
      </vt:variant>
      <vt:variant>
        <vt:i4>8</vt:i4>
      </vt:variant>
      <vt:variant>
        <vt:lpstr>Tema</vt:lpstr>
      </vt:variant>
      <vt:variant>
        <vt:i4>1</vt:i4>
      </vt:variant>
      <vt:variant>
        <vt:lpstr>Eklenmiş OLE Hizmet Programları</vt:lpstr>
      </vt:variant>
      <vt:variant>
        <vt:i4>1</vt:i4>
      </vt:variant>
      <vt:variant>
        <vt:lpstr>Slayt Başlıkları</vt:lpstr>
      </vt:variant>
      <vt:variant>
        <vt:i4>26</vt:i4>
      </vt:variant>
    </vt:vector>
  </HeadingPairs>
  <TitlesOfParts>
    <vt:vector size="36" baseType="lpstr">
      <vt:lpstr>Aptos</vt:lpstr>
      <vt:lpstr>Aptos Display</vt:lpstr>
      <vt:lpstr>Arial</vt:lpstr>
      <vt:lpstr>Calibri</vt:lpstr>
      <vt:lpstr>Google Sans</vt:lpstr>
      <vt:lpstr>Roboto Black</vt:lpstr>
      <vt:lpstr>Times New Roman</vt:lpstr>
      <vt:lpstr>Wingdings</vt:lpstr>
      <vt:lpstr>Office Teması</vt:lpstr>
      <vt:lpstr>Worksheet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Temmuz Bağış</dc:creator>
  <cp:lastModifiedBy>Merve Köroğlu Yaşar</cp:lastModifiedBy>
  <cp:revision>12</cp:revision>
  <dcterms:created xsi:type="dcterms:W3CDTF">2024-09-23T06:16:09Z</dcterms:created>
  <dcterms:modified xsi:type="dcterms:W3CDTF">2025-11-03T12:49:42Z</dcterms:modified>
</cp:coreProperties>
</file>